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12"/>
  </p:notesMasterIdLst>
  <p:sldIdLst>
    <p:sldId id="534" r:id="rId2"/>
    <p:sldId id="536" r:id="rId3"/>
    <p:sldId id="541" r:id="rId4"/>
    <p:sldId id="528" r:id="rId5"/>
    <p:sldId id="539" r:id="rId6"/>
    <p:sldId id="532" r:id="rId7"/>
    <p:sldId id="518" r:id="rId8"/>
    <p:sldId id="538" r:id="rId9"/>
    <p:sldId id="533" r:id="rId10"/>
    <p:sldId id="540" r:id="rId11"/>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dward, Jennifer" initials="KJ" lastIdx="1" clrIdx="0">
    <p:extLst>
      <p:ext uri="{19B8F6BF-5375-455C-9EA6-DF929625EA0E}">
        <p15:presenceInfo xmlns:p15="http://schemas.microsoft.com/office/powerpoint/2012/main" userId="S::Jennifer.Kedward@CO.DAKOTA.MN.US::91fc5e9b-11be-4fe8-ad97-b077bd4caf01" providerId="AD"/>
      </p:ext>
    </p:extLst>
  </p:cmAuthor>
  <p:cmAuthor id="2" name="Burman, Renee" initials="BR" lastIdx="1" clrIdx="1">
    <p:extLst>
      <p:ext uri="{19B8F6BF-5375-455C-9EA6-DF929625EA0E}">
        <p15:presenceInfo xmlns:p15="http://schemas.microsoft.com/office/powerpoint/2012/main" userId="S::Renee.Burman@CO.DAKOTA.MN.US::ee436ba0-da7f-4767-bd10-1731b474e558"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9028"/>
    <a:srgbClr val="679D2B"/>
    <a:srgbClr val="78B832"/>
    <a:srgbClr val="FFCC66"/>
    <a:srgbClr val="FFCC00"/>
    <a:srgbClr val="DEAD22"/>
    <a:srgbClr val="5B470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46964" autoAdjust="0"/>
  </p:normalViewPr>
  <p:slideViewPr>
    <p:cSldViewPr snapToGrid="0">
      <p:cViewPr varScale="1">
        <p:scale>
          <a:sx n="31" d="100"/>
          <a:sy n="31" d="100"/>
        </p:scale>
        <p:origin x="2024" y="28"/>
      </p:cViewPr>
      <p:guideLst/>
    </p:cSldViewPr>
  </p:slideViewPr>
  <p:notesTextViewPr>
    <p:cViewPr>
      <p:scale>
        <a:sx n="1" d="1"/>
        <a:sy n="1" d="1"/>
      </p:scale>
      <p:origin x="0" y="0"/>
    </p:cViewPr>
  </p:notesTextViewPr>
  <p:notesViewPr>
    <p:cSldViewPr snapToGrid="0">
      <p:cViewPr varScale="1">
        <p:scale>
          <a:sx n="51" d="100"/>
          <a:sy n="51" d="100"/>
        </p:scale>
        <p:origin x="2692" y="2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notesMaster" Target="notesMasters/notesMaster1.xml"/><Relationship Id="rId17"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viewProps" Target="viewProps.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CF7298-9340-470F-90E8-BD641C6218AE}" type="datetimeFigureOut">
              <a:rPr lang="en-US" smtClean="0"/>
              <a:t>12/27/2022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AF4CBF-49AD-40F5-820C-0BD6388CF1D9}" type="slidenum">
              <a:rPr lang="en-US" smtClean="0"/>
              <a:t>‹#›</a:t>
            </a:fld>
            <a:endParaRPr lang="en-US"/>
          </a:p>
        </p:txBody>
      </p:sp>
    </p:spTree>
    <p:extLst>
      <p:ext uri="{BB962C8B-B14F-4D97-AF65-F5344CB8AC3E}">
        <p14:creationId xmlns:p14="http://schemas.microsoft.com/office/powerpoint/2010/main" val="241507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3" Type="http://schemas.openxmlformats.org/officeDocument/2006/relationships/hyperlink" Target="https://www.co.dakota.mn.us/Environment/School/Requirements/Pages/school-labeling-requirements.aspx" TargetMode="External"/><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solidFill>
                  <a:srgbClr val="FF0000"/>
                </a:solidFill>
              </a:rPr>
              <a:t>NOTE: This presentation can be used for employees, tenant, event volunteers and vendors, custodial housekeeping and any contractors are </a:t>
            </a:r>
            <a:r>
              <a:rPr lang="en-US" b="1" i="1" dirty="0">
                <a:solidFill>
                  <a:srgbClr val="FF0000"/>
                </a:solidFill>
              </a:rPr>
              <a:t>responsible for emptying, collecting and managing recyclables in the workplace and on building grounds</a:t>
            </a:r>
            <a:r>
              <a:rPr lang="en-US" i="1" dirty="0">
                <a:solidFill>
                  <a:srgbClr val="FF0000"/>
                </a:solidFill>
              </a:rPr>
              <a:t>.</a:t>
            </a:r>
          </a:p>
          <a:p>
            <a:r>
              <a:rPr lang="en-US" dirty="0"/>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Today we are going to talk about our recycling program, to learn about what is recyclable and what needs to stay out of the recycling, and recycling collection practices when emptying waste containers in our buildings and on our grounds.  </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35925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your commitment to helping us recycle right in the workplace.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[Go to Dakota County business recycling webpages at www.Dakotacounty.us, search business recycling for more information to help with recycling questions and resources to help with recycling program improvements.]</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3147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Dakota County adopted recycling collection requirements that all commercial entities, including for profit, non-profit and governments, must follow.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Follow these collection requirements when emptying recycling and trash containers. It will help ensure our materials get recycled and made into new materials.</a:t>
            </a:r>
          </a:p>
          <a:p>
            <a:endParaRPr lang="en-US" dirty="0"/>
          </a:p>
        </p:txBody>
      </p:sp>
      <p:sp>
        <p:nvSpPr>
          <p:cNvPr id="4" name="Slide Number Placeholder 3"/>
          <p:cNvSpPr>
            <a:spLocks noGrp="1"/>
          </p:cNvSpPr>
          <p:nvPr>
            <p:ph type="sldNum" sz="quarter" idx="5"/>
          </p:nvPr>
        </p:nvSpPr>
        <p:spPr/>
        <p:txBody>
          <a:bodyPr/>
          <a:lstStyle/>
          <a:p>
            <a:fld id="{F1AF4CBF-49AD-40F5-820C-0BD6388CF1D9}" type="slidenum">
              <a:rPr lang="en-US" smtClean="0"/>
              <a:t>2</a:t>
            </a:fld>
            <a:endParaRPr lang="en-US"/>
          </a:p>
        </p:txBody>
      </p:sp>
    </p:spTree>
    <p:extLst>
      <p:ext uri="{BB962C8B-B14F-4D97-AF65-F5344CB8AC3E}">
        <p14:creationId xmlns:p14="http://schemas.microsoft.com/office/powerpoint/2010/main" val="172128631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1" kern="1200" dirty="0">
                <a:solidFill>
                  <a:schemeClr val="tx1"/>
                </a:solidFill>
                <a:effectLst/>
                <a:latin typeface="+mn-lt"/>
                <a:ea typeface="+mn-ea"/>
                <a:cs typeface="+mn-cs"/>
              </a:rPr>
              <a:t>Do not put recycling in the trash. </a:t>
            </a:r>
            <a:r>
              <a:rPr lang="en-US" sz="1200" b="0" kern="1200" dirty="0">
                <a:solidFill>
                  <a:schemeClr val="tx1"/>
                </a:solidFill>
                <a:effectLst/>
                <a:latin typeface="+mn-lt"/>
                <a:ea typeface="+mn-ea"/>
                <a:cs typeface="+mn-cs"/>
              </a:rPr>
              <a:t>Keep and collect trash and recyclables separate.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b="0" dirty="0"/>
          </a:p>
          <a:p>
            <a:pPr lvl="0"/>
            <a:r>
              <a:rPr lang="en-US" b="1" dirty="0"/>
              <a:t>Only put recyclables in the recycling dumpster or cart. Do not put plastic bags in the recycling.  </a:t>
            </a:r>
            <a:r>
              <a:rPr lang="en-US" dirty="0"/>
              <a:t>Recyclables must be kept loose in recycling carts and dumpster.</a:t>
            </a:r>
            <a:r>
              <a:rPr lang="en-US" b="1" dirty="0"/>
              <a:t>   </a:t>
            </a:r>
          </a:p>
          <a:p>
            <a:pPr lvl="0"/>
            <a:endParaRPr lang="en-US" b="1"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Dakota County ordinance requires us to keep plastic bags out of hauler-supplied recycling carts or dumpsters. In addition, bagged recyclables are dangerous for recycling facility sorters to open and they wrap around the sorting equipment.  </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If plastic bags are used to collect recyclables from inside buildings or on grounds: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Open or untie bags.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Empty recyclables out of the bags directly into the designated recycling cart or dumpster.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Then place plastic bags in the trash or reuse them if are still clean.</a:t>
            </a:r>
            <a:endParaRPr lang="en-US" sz="1600" dirty="0"/>
          </a:p>
          <a:p>
            <a:pPr lvl="0"/>
            <a:endParaRPr lang="en-US" b="1"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78077349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85000"/>
              </a:lnSpc>
              <a:spcBef>
                <a:spcPts val="0"/>
              </a:spcBef>
              <a:spcAft>
                <a:spcPts val="600"/>
              </a:spcAft>
              <a:buClrTx/>
              <a:buSzTx/>
              <a:tabLst/>
              <a:defRPr/>
            </a:pPr>
            <a:r>
              <a:rPr kumimoji="0" lang="en-US" sz="1400" b="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Help us properly maintain recycling and trash containers.</a:t>
            </a:r>
          </a:p>
          <a:p>
            <a:pPr marL="0" marR="0" lvl="0" indent="0" algn="l" defTabSz="914400" rtl="0" eaLnBrk="1" fontAlgn="auto" latinLnBrk="0" hangingPunct="1">
              <a:lnSpc>
                <a:spcPct val="85000"/>
              </a:lnSpc>
              <a:spcBef>
                <a:spcPts val="0"/>
              </a:spcBef>
              <a:spcAft>
                <a:spcPts val="600"/>
              </a:spcAft>
              <a:buClrTx/>
              <a:buSzTx/>
              <a:tabLst/>
              <a:defRPr/>
            </a:pPr>
            <a:endParaRPr kumimoji="0" lang="en-US" sz="1400" b="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tabLst/>
              <a:defRPr/>
            </a:pPr>
            <a:r>
              <a:rPr kumimoji="0" lang="en-US" sz="1400" b="0" u="none" strike="noStrike" kern="1200" cap="none" spc="0" normalizeH="0" baseline="0" noProof="0" dirty="0">
                <a:ln>
                  <a:noFill/>
                </a:ln>
                <a:solidFill>
                  <a:schemeClr val="tx2">
                    <a:lumMod val="10000"/>
                  </a:schemeClr>
                </a:solidFill>
                <a:effectLst/>
                <a:uLnTx/>
                <a:uFillTx/>
                <a:latin typeface="Calibri" panose="020F0502020204030204" pitchFamily="34" charset="0"/>
                <a:cs typeface="Calibri" panose="020F0502020204030204" pitchFamily="34" charset="0"/>
              </a:rPr>
              <a:t>3. </a:t>
            </a:r>
            <a:r>
              <a:rPr lang="en-US" sz="1400" b="1" dirty="0">
                <a:solidFill>
                  <a:schemeClr val="tx2">
                    <a:lumMod val="10000"/>
                  </a:schemeClr>
                </a:solidFill>
                <a:latin typeface="Calibri" panose="020F0502020204030204" pitchFamily="34" charset="0"/>
                <a:cs typeface="Calibri" panose="020F0502020204030204" pitchFamily="34" charset="0"/>
              </a:rPr>
              <a:t>Keep recycling and trash containers together </a:t>
            </a:r>
          </a:p>
          <a:p>
            <a:pPr marL="284162" indent="-171450" defTabSz="914400">
              <a:lnSpc>
                <a:spcPct val="95000"/>
              </a:lnSpc>
              <a:spcAft>
                <a:spcPts val="600"/>
              </a:spcAft>
              <a:buFont typeface="Arial" panose="020B0604020202020204" pitchFamily="34" charset="0"/>
              <a:buChar char="•"/>
              <a:defRPr/>
            </a:pPr>
            <a:r>
              <a:rPr lang="en-US" sz="1200" dirty="0">
                <a:solidFill>
                  <a:srgbClr val="000000"/>
                </a:solidFill>
                <a:latin typeface="Calibri" panose="020F0502020204030204" pitchFamily="34" charset="0"/>
                <a:cs typeface="Calibri" panose="020F0502020204030204" pitchFamily="34" charset="0"/>
              </a:rPr>
              <a:t>Make sure there is a recycling container next to each trash container, or within 10 feet. This applies to indoor and outdoor containers. Let property management know if containers are missing or more are needed.</a:t>
            </a:r>
          </a:p>
          <a:p>
            <a:pPr marL="284162" indent="-171450" defTabSz="914400">
              <a:lnSpc>
                <a:spcPct val="95000"/>
              </a:lnSpc>
              <a:spcAft>
                <a:spcPts val="600"/>
              </a:spcAft>
              <a:buFont typeface="Arial" panose="020B0604020202020204" pitchFamily="34" charset="0"/>
              <a:buChar char="•"/>
              <a:defRPr/>
            </a:pPr>
            <a:r>
              <a:rPr lang="en-US" sz="1200" dirty="0">
                <a:solidFill>
                  <a:srgbClr val="000000"/>
                </a:solidFill>
                <a:latin typeface="Calibri" panose="020F0502020204030204" pitchFamily="34" charset="0"/>
                <a:cs typeface="Calibri" panose="020F0502020204030204" pitchFamily="34" charset="0"/>
              </a:rPr>
              <a:t>The purpose of pairing each trash with a recycling container easy and convenient.  This has shown to reduce contamination in recycling containers and increase items recycled.</a:t>
            </a:r>
          </a:p>
          <a:p>
            <a:pPr marL="112712" indent="0" defTabSz="914400">
              <a:lnSpc>
                <a:spcPct val="95000"/>
              </a:lnSpc>
              <a:spcAft>
                <a:spcPts val="600"/>
              </a:spcAft>
              <a:buFont typeface="Arial" panose="020B0604020202020204" pitchFamily="34" charset="0"/>
              <a:buNone/>
              <a:defRPr/>
            </a:pPr>
            <a:endParaRPr lang="en-US" sz="1200" b="1" dirty="0">
              <a:solidFill>
                <a:srgbClr val="000000"/>
              </a:solidFill>
              <a:latin typeface="Calibri" panose="020F0502020204030204" pitchFamily="34" charset="0"/>
              <a:cs typeface="Calibri" panose="020F0502020204030204" pitchFamily="34" charset="0"/>
            </a:endParaRPr>
          </a:p>
          <a:p>
            <a:pPr marL="112712" indent="0" defTabSz="914400">
              <a:lnSpc>
                <a:spcPct val="95000"/>
              </a:lnSpc>
              <a:spcAft>
                <a:spcPts val="600"/>
              </a:spcAft>
              <a:buFont typeface="Arial" panose="020B0604020202020204" pitchFamily="34" charset="0"/>
              <a:buNone/>
              <a:defRPr/>
            </a:pPr>
            <a:r>
              <a:rPr lang="en-US" sz="1200" b="1" dirty="0">
                <a:solidFill>
                  <a:srgbClr val="000000"/>
                </a:solidFill>
                <a:latin typeface="Calibri" panose="020F0502020204030204" pitchFamily="34" charset="0"/>
                <a:cs typeface="Calibri" panose="020F0502020204030204" pitchFamily="34" charset="0"/>
              </a:rPr>
              <a:t>4. </a:t>
            </a:r>
            <a:r>
              <a:rPr lang="en-US" sz="1400" b="1" dirty="0">
                <a:solidFill>
                  <a:schemeClr val="tx2">
                    <a:lumMod val="10000"/>
                  </a:schemeClr>
                </a:solidFill>
                <a:latin typeface="Calibri" panose="020F0502020204030204" pitchFamily="34" charset="0"/>
                <a:cs typeface="Calibri" panose="020F0502020204030204" pitchFamily="34" charset="0"/>
              </a:rPr>
              <a:t>Avoid overflow </a:t>
            </a:r>
          </a:p>
          <a:p>
            <a:pPr marL="284162" marR="0" lvl="0" indent="-171450" algn="l" defTabSz="914400" rtl="0" eaLnBrk="1" fontAlgn="auto" latinLnBrk="0" hangingPunct="1">
              <a:lnSpc>
                <a:spcPct val="95000"/>
              </a:lnSpc>
              <a:spcBef>
                <a:spcPts val="0"/>
              </a:spcBef>
              <a:spcAft>
                <a:spcPts val="600"/>
              </a:spcAft>
              <a:buClrTx/>
              <a:buSzTx/>
              <a:buFont typeface="Arial" panose="020B0604020202020204" pitchFamily="34" charset="0"/>
              <a:buChar char="•"/>
              <a:tabLst/>
              <a:defRPr/>
            </a:pPr>
            <a:r>
              <a:rPr lang="en-US" sz="1200" dirty="0">
                <a:solidFill>
                  <a:srgbClr val="000000"/>
                </a:solidFill>
                <a:latin typeface="Calibri" panose="020F0502020204030204" pitchFamily="34" charset="0"/>
                <a:cs typeface="Calibri" panose="020F0502020204030204" pitchFamily="34" charset="0"/>
              </a:rPr>
              <a:t>We are required to have indoor and outdoor containers that are large enough, so they don’t overflow onto the ground and cause litter or contamination issues. </a:t>
            </a:r>
          </a:p>
          <a:p>
            <a:pPr marL="284162" indent="-171450" defTabSz="914400">
              <a:lnSpc>
                <a:spcPct val="95000"/>
              </a:lnSpc>
              <a:spcAft>
                <a:spcPts val="600"/>
              </a:spcAft>
              <a:buFont typeface="Arial" panose="020B0604020202020204" pitchFamily="34" charset="0"/>
              <a:buChar char="•"/>
              <a:defRPr/>
            </a:pPr>
            <a:r>
              <a:rPr lang="en-US" sz="1200" dirty="0">
                <a:solidFill>
                  <a:srgbClr val="000000"/>
                </a:solidFill>
                <a:latin typeface="Calibri" panose="020F0502020204030204" pitchFamily="34" charset="0"/>
                <a:cs typeface="Calibri" panose="020F0502020204030204" pitchFamily="34" charset="0"/>
              </a:rPr>
              <a:t>Please help us make sure all our common area containers are large enough and emptied frequently enough to avoid overflowing.</a:t>
            </a:r>
          </a:p>
          <a:p>
            <a:pPr marL="112712" indent="0" defTabSz="914400">
              <a:lnSpc>
                <a:spcPct val="95000"/>
              </a:lnSpc>
              <a:spcAft>
                <a:spcPts val="600"/>
              </a:spcAft>
              <a:buFont typeface="Arial" panose="020B0604020202020204" pitchFamily="34" charset="0"/>
              <a:buNone/>
              <a:defRPr/>
            </a:pPr>
            <a:r>
              <a:rPr lang="en-US" sz="1200" dirty="0">
                <a:solidFill>
                  <a:srgbClr val="000000"/>
                </a:solidFill>
                <a:latin typeface="Calibri" panose="020F0502020204030204" pitchFamily="34" charset="0"/>
                <a:cs typeface="Calibri" panose="020F0502020204030204" pitchFamily="34" charset="0"/>
              </a:rPr>
              <a:t> </a:t>
            </a:r>
          </a:p>
          <a:p>
            <a:pPr>
              <a:lnSpc>
                <a:spcPct val="150000"/>
              </a:lnSpc>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14285521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50000"/>
              </a:lnSpc>
              <a:spcBef>
                <a:spcPts val="0"/>
              </a:spcBef>
              <a:spcAft>
                <a:spcPts val="0"/>
              </a:spcAft>
              <a:buClrTx/>
              <a:buSzTx/>
              <a:buFontTx/>
              <a:buNone/>
              <a:tabLst/>
              <a:defRPr/>
            </a:pPr>
            <a:r>
              <a:rPr lang="en-US" sz="1400" b="0" kern="1200" dirty="0">
                <a:solidFill>
                  <a:schemeClr val="tx1"/>
                </a:solidFill>
                <a:effectLst/>
                <a:latin typeface="+mn-lt"/>
                <a:ea typeface="+mn-ea"/>
                <a:cs typeface="+mn-cs"/>
              </a:rPr>
              <a:t>5. </a:t>
            </a:r>
            <a:r>
              <a:rPr lang="en-US" sz="1400" dirty="0"/>
              <a:t>We need your help </a:t>
            </a:r>
            <a:r>
              <a:rPr lang="en-US" sz="1400" b="0" dirty="0"/>
              <a:t>to make sure each indoor and outdoor container is properly labeled.  </a:t>
            </a:r>
            <a:r>
              <a:rPr lang="en-US" sz="1400" b="0" kern="1200" dirty="0">
                <a:solidFill>
                  <a:schemeClr val="tx1"/>
                </a:solidFill>
                <a:effectLst/>
                <a:latin typeface="+mn-lt"/>
                <a:ea typeface="+mn-ea"/>
                <a:cs typeface="+mn-cs"/>
              </a:rPr>
              <a:t>Help us make sure </a:t>
            </a:r>
            <a:r>
              <a:rPr lang="en-US" sz="1400" b="0" dirty="0"/>
              <a:t>container must have a visible standardized label that follows Dakota County labeling requirements for colors, words and images. Standardized labels help to educate on what belongs in recycling and trash containers, </a:t>
            </a:r>
            <a:r>
              <a:rPr lang="en-US" sz="1400" dirty="0"/>
              <a:t>which has shown to reduce contamination in the recycling. Help us make sure:</a:t>
            </a:r>
          </a:p>
          <a:p>
            <a:pPr marL="0" marR="0" lvl="0" indent="0" algn="l" defTabSz="914400" rtl="0" eaLnBrk="1" fontAlgn="auto" latinLnBrk="0" hangingPunct="1">
              <a:lnSpc>
                <a:spcPct val="150000"/>
              </a:lnSpc>
              <a:spcBef>
                <a:spcPts val="0"/>
              </a:spcBef>
              <a:spcAft>
                <a:spcPts val="0"/>
              </a:spcAft>
              <a:buClrTx/>
              <a:buSzTx/>
              <a:buFontTx/>
              <a:buNone/>
              <a:tabLst/>
              <a:defRPr/>
            </a:pPr>
            <a:endParaRPr lang="en-US" sz="1400" dirty="0"/>
          </a:p>
          <a:p>
            <a:pPr marL="0" marR="0" lvl="0" indent="0" algn="l" defTabSz="914400" rtl="0" eaLnBrk="1" fontAlgn="auto" latinLnBrk="0" hangingPunct="1">
              <a:lnSpc>
                <a:spcPct val="150000"/>
              </a:lnSpc>
              <a:spcBef>
                <a:spcPts val="0"/>
              </a:spcBef>
              <a:spcAft>
                <a:spcPts val="0"/>
              </a:spcAft>
              <a:buClrTx/>
              <a:buSzTx/>
              <a:buFontTx/>
              <a:buNone/>
              <a:tabLst/>
              <a:defRPr/>
            </a:pPr>
            <a:r>
              <a:rPr lang="en-US" sz="1400" dirty="0"/>
              <a:t>Each </a:t>
            </a:r>
            <a:r>
              <a:rPr lang="en-US" sz="1400" u="sng" dirty="0"/>
              <a:t>recycling</a:t>
            </a:r>
            <a:r>
              <a:rPr lang="en-US" sz="1400" dirty="0"/>
              <a:t> container has a label that:</a:t>
            </a:r>
          </a:p>
          <a:p>
            <a:pPr marL="171450" indent="-171450">
              <a:lnSpc>
                <a:spcPct val="150000"/>
              </a:lnSpc>
              <a:buFontTx/>
              <a:buChar char="-"/>
            </a:pPr>
            <a:r>
              <a:rPr lang="en-US" sz="1400" dirty="0"/>
              <a:t>Is the color blue, such as on the boarder or title area. Blue is the standard color for recycling.</a:t>
            </a:r>
          </a:p>
          <a:p>
            <a:pPr marL="171450" indent="-171450">
              <a:lnSpc>
                <a:spcPct val="150000"/>
              </a:lnSpc>
              <a:buFontTx/>
              <a:buChar char="-"/>
            </a:pPr>
            <a:r>
              <a:rPr lang="en-US" sz="1400" dirty="0"/>
              <a:t>Says “Recycle” or “Recycling”</a:t>
            </a:r>
          </a:p>
          <a:p>
            <a:pPr marL="171450" indent="-171450">
              <a:lnSpc>
                <a:spcPct val="150000"/>
              </a:lnSpc>
              <a:buFontTx/>
              <a:buChar char="-"/>
            </a:pPr>
            <a:r>
              <a:rPr lang="en-US" sz="1400" dirty="0"/>
              <a:t>Has a recycling symbol and uses County standardized images that reflect the designated materials that everyone in Dakota County must recycle.</a:t>
            </a:r>
          </a:p>
          <a:p>
            <a:pPr marL="171450" indent="-171450">
              <a:lnSpc>
                <a:spcPct val="150000"/>
              </a:lnSpc>
              <a:buFontTx/>
              <a:buChar char="-"/>
            </a:pPr>
            <a:endParaRPr lang="en-US" sz="1400" dirty="0"/>
          </a:p>
          <a:p>
            <a:pPr>
              <a:lnSpc>
                <a:spcPct val="150000"/>
              </a:lnSpc>
            </a:pPr>
            <a:r>
              <a:rPr lang="en-US" sz="1400" dirty="0"/>
              <a:t>Each </a:t>
            </a:r>
            <a:r>
              <a:rPr lang="en-US" sz="1400" u="sng" dirty="0"/>
              <a:t>trash</a:t>
            </a:r>
            <a:r>
              <a:rPr lang="en-US" sz="1400" dirty="0"/>
              <a:t> container must a label that:</a:t>
            </a:r>
          </a:p>
          <a:p>
            <a:pPr marL="171450" indent="-171450">
              <a:lnSpc>
                <a:spcPct val="150000"/>
              </a:lnSpc>
              <a:buFontTx/>
              <a:buChar char="-"/>
            </a:pPr>
            <a:r>
              <a:rPr lang="en-US" sz="1400" dirty="0"/>
              <a:t>Is the color black or gray</a:t>
            </a:r>
          </a:p>
          <a:p>
            <a:pPr marL="171450" indent="-171450">
              <a:lnSpc>
                <a:spcPct val="150000"/>
              </a:lnSpc>
              <a:buFontTx/>
              <a:buChar char="-"/>
            </a:pPr>
            <a:r>
              <a:rPr lang="en-US" sz="1400" dirty="0"/>
              <a:t>Says “Trash”</a:t>
            </a:r>
          </a:p>
          <a:p>
            <a:pPr marL="171450" indent="-171450">
              <a:lnSpc>
                <a:spcPct val="150000"/>
              </a:lnSpc>
              <a:buFontTx/>
              <a:buChar char="-"/>
            </a:pPr>
            <a:r>
              <a:rPr lang="en-US" sz="1400" dirty="0"/>
              <a:t>Images can be included of items that belong in the trash, </a:t>
            </a:r>
            <a:r>
              <a:rPr lang="en-US" sz="1400"/>
              <a:t>but are not required </a:t>
            </a:r>
            <a:endParaRPr lang="en-US" sz="1400" dirty="0"/>
          </a:p>
          <a:p>
            <a:pPr marL="0" indent="0">
              <a:lnSpc>
                <a:spcPct val="150000"/>
              </a:lnSpc>
              <a:buFontTx/>
              <a:buNone/>
            </a:pPr>
            <a:endParaRPr lang="en-US" sz="1400" dirty="0"/>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sz="1400" dirty="0"/>
              <a:t>Labels should be visible at all times such as on container lids and all visible sides of each container, and not be covered by a plastic bag liner. </a:t>
            </a:r>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endParaRPr lang="en-US" sz="1400" dirty="0"/>
          </a:p>
          <a:p>
            <a:pPr marL="0" marR="0" lvl="0" indent="0" algn="l" defTabSz="914400" rtl="0" eaLnBrk="1" fontAlgn="auto" latinLnBrk="0" hangingPunct="1">
              <a:lnSpc>
                <a:spcPct val="150000"/>
              </a:lnSpc>
              <a:spcBef>
                <a:spcPts val="0"/>
              </a:spcBef>
              <a:spcAft>
                <a:spcPts val="0"/>
              </a:spcAft>
              <a:buClrTx/>
              <a:buSzTx/>
              <a:buFont typeface="Arial" panose="020B0604020202020204" pitchFamily="34" charset="0"/>
              <a:buNone/>
              <a:tabLst/>
              <a:defRPr/>
            </a:pPr>
            <a:r>
              <a:rPr lang="en-US" sz="1400" dirty="0"/>
              <a:t>The County provides labels that meet labeling requirements. Order from Dakota County (www.dakotacounty.us, search business recycling) or contact [property management] and they will place an order.</a:t>
            </a:r>
          </a:p>
          <a:p>
            <a:pPr marL="112712" indent="0" defTabSz="914400">
              <a:lnSpc>
                <a:spcPct val="95000"/>
              </a:lnSpc>
              <a:spcAft>
                <a:spcPts val="600"/>
              </a:spcAft>
              <a:buFont typeface="Arial" panose="020B0604020202020204" pitchFamily="34" charset="0"/>
              <a:buNone/>
              <a:defRPr/>
            </a:pPr>
            <a:r>
              <a:rPr lang="en-US" sz="1200" dirty="0">
                <a:solidFill>
                  <a:srgbClr val="000000"/>
                </a:solidFill>
                <a:latin typeface="Calibri" panose="020F0502020204030204" pitchFamily="34" charset="0"/>
                <a:cs typeface="Calibri" panose="020F0502020204030204" pitchFamily="34" charset="0"/>
              </a:rPr>
              <a:t> </a:t>
            </a:r>
          </a:p>
          <a:p>
            <a:pPr marL="0" marR="0" lvl="0" indent="0" algn="l" defTabSz="914400" rtl="0" eaLnBrk="1" fontAlgn="auto" latinLnBrk="0" hangingPunct="1">
              <a:lnSpc>
                <a:spcPct val="150000"/>
              </a:lnSpc>
              <a:spcBef>
                <a:spcPts val="0"/>
              </a:spcBef>
              <a:spcAft>
                <a:spcPts val="0"/>
              </a:spcAft>
              <a:buClrTx/>
              <a:buSzTx/>
              <a:buFontTx/>
              <a:buNone/>
              <a:tabLst/>
              <a:defRPr/>
            </a:pPr>
            <a:r>
              <a:rPr lang="en-US" sz="1200" dirty="0"/>
              <a:t>[Custom labels must meet County labeling requirements for colors, words and images and be approved by Dakota County prior to use. Discuss if your labels are standardized county labels or custom labels approved by the county.]</a:t>
            </a:r>
          </a:p>
          <a:p>
            <a:pPr>
              <a:lnSpc>
                <a:spcPct val="150000"/>
              </a:lnSpc>
            </a:pPr>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344827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The business [or event venue/government] owner and manager is responsible for educating employees on what and how to properly recycle, but if you generate recycling while working, place recyclables listed on this slide in recycling containers.  </a:t>
            </a:r>
          </a:p>
          <a:p>
            <a:endParaRPr lang="en-US" dirty="0"/>
          </a:p>
          <a:p>
            <a:r>
              <a:rPr lang="en-US" dirty="0"/>
              <a:t>Dakota County adopted this designated list of recyclables that all residents, businesses, schools and government institutions have to recycle and waste haulers have to collect for recycling. Standardizing the basic items to recycle reduces confusion on what to recycle which helps improves the quality of materials recycled.</a:t>
            </a:r>
          </a:p>
          <a:p>
            <a:endParaRPr lang="en-US" dirty="0"/>
          </a:p>
          <a:p>
            <a:r>
              <a:rPr lang="en-US" dirty="0"/>
              <a:t>Designated items to recycle include:</a:t>
            </a:r>
          </a:p>
          <a:p>
            <a:pPr marL="228600" indent="-228600">
              <a:buAutoNum type="arabicPeriod"/>
            </a:pPr>
            <a:r>
              <a:rPr lang="en-US" dirty="0"/>
              <a:t>Paper</a:t>
            </a:r>
          </a:p>
          <a:p>
            <a:pPr marL="228600" indent="-228600">
              <a:buAutoNum type="arabicPeriod"/>
            </a:pPr>
            <a:r>
              <a:rPr lang="en-US" dirty="0"/>
              <a:t>Cardboard</a:t>
            </a:r>
          </a:p>
          <a:p>
            <a:pPr marL="228600" indent="-228600">
              <a:buAutoNum type="arabicPeriod"/>
            </a:pPr>
            <a:r>
              <a:rPr lang="en-US" dirty="0"/>
              <a:t>Cartons</a:t>
            </a:r>
          </a:p>
          <a:p>
            <a:pPr marL="228600" indent="-228600">
              <a:buAutoNum type="arabicPeriod"/>
            </a:pPr>
            <a:r>
              <a:rPr lang="en-US" dirty="0"/>
              <a:t>Metal cans</a:t>
            </a:r>
          </a:p>
          <a:p>
            <a:pPr marL="228600" indent="-228600">
              <a:buAutoNum type="arabicPeriod"/>
            </a:pPr>
            <a:r>
              <a:rPr lang="en-US" dirty="0"/>
              <a:t>Glass bottles and jars</a:t>
            </a:r>
          </a:p>
          <a:p>
            <a:pPr marL="228600" indent="-228600">
              <a:buAutoNum type="arabicPeriod"/>
            </a:pPr>
            <a:r>
              <a:rPr lang="en-US" dirty="0"/>
              <a:t>Plastic bottles, containers and jugs labeled with a 1, 2 and 5 symbol</a:t>
            </a:r>
          </a:p>
          <a:p>
            <a:endParaRPr lang="en-US" b="1"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989968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Follow these rules to ensure our recycling gets recycled right:</a:t>
            </a:r>
          </a:p>
          <a:p>
            <a:endParaRPr lang="en-US" dirty="0"/>
          </a:p>
          <a:p>
            <a:pPr marL="171450" lvl="0" indent="-171450">
              <a:buFont typeface="Arial" panose="020B0604020202020204" pitchFamily="34" charset="0"/>
              <a:buChar char="•"/>
            </a:pPr>
            <a:r>
              <a:rPr lang="en-US" dirty="0"/>
              <a:t>Make sure bottles, jars and containers are empty and dry – or emptied of liquids and food</a:t>
            </a:r>
            <a:r>
              <a:rPr lang="en-US" sz="1200" kern="1200" dirty="0">
                <a:solidFill>
                  <a:schemeClr val="tx1"/>
                </a:solidFill>
                <a:effectLst/>
                <a:latin typeface="+mn-lt"/>
                <a:ea typeface="+mn-ea"/>
                <a:cs typeface="+mn-cs"/>
              </a:rPr>
              <a:t>.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Empty out containers as best as you can.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Dirty containers go in the trash. </a:t>
            </a:r>
          </a:p>
          <a:p>
            <a:pPr marL="457200" lvl="1" indent="0">
              <a:buFont typeface="Arial" panose="020B0604020202020204" pitchFamily="34" charset="0"/>
              <a:buNone/>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caps and lids on bottles, jars and containers</a:t>
            </a:r>
          </a:p>
          <a:p>
            <a:pPr marL="171450" lvl="0" indent="-171450">
              <a:buFont typeface="Arial" panose="020B0604020202020204" pitchFamily="34" charset="0"/>
              <a:buChar char="•"/>
            </a:pPr>
            <a:endParaRPr lang="en-US" dirty="0"/>
          </a:p>
          <a:p>
            <a:pPr marL="171450" lvl="0" indent="-171450">
              <a:buFont typeface="Arial" panose="020B0604020202020204" pitchFamily="34" charset="0"/>
              <a:buChar char="•"/>
            </a:pPr>
            <a:r>
              <a:rPr lang="en-US" dirty="0"/>
              <a:t>Empty and flatten cardboard boxes</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2554987"/>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Putting the wrong things in the recycling can cause problems at the recycling facility.  Employees are told to keep these items OUT of the recycling: </a:t>
            </a:r>
          </a:p>
          <a:p>
            <a:endParaRPr lang="en-US" b="0" dirty="0"/>
          </a:p>
          <a:p>
            <a:pPr marL="171450" lvl="0" indent="-171450">
              <a:buFont typeface="Arial" panose="020B0604020202020204" pitchFamily="34" charset="0"/>
              <a:buChar char="•"/>
            </a:pPr>
            <a:r>
              <a:rPr lang="en-US" dirty="0"/>
              <a:t>Batteries. Some require special disposal so check with (insert name) on how to properly dispose of batteries that no longer work.</a:t>
            </a:r>
          </a:p>
          <a:p>
            <a:pPr marL="171450" lvl="0" indent="-171450">
              <a:buFont typeface="Arial" panose="020B0604020202020204" pitchFamily="34" charset="0"/>
              <a:buChar char="•"/>
            </a:pPr>
            <a:r>
              <a:rPr lang="en-US" dirty="0"/>
              <a:t>Food and liquids </a:t>
            </a:r>
          </a:p>
          <a:p>
            <a:pPr marL="171450" lvl="0" indent="-171450">
              <a:buFont typeface="Arial" panose="020B0604020202020204" pitchFamily="34" charset="0"/>
              <a:buChar char="•"/>
            </a:pPr>
            <a:r>
              <a:rPr lang="en-US" dirty="0"/>
              <a:t>Paper plates, cups, and napkins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Plastic bags and plastic wrap and film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Shredded paper – It cannot go in with regular recycling because it causes issues at the recycling facility. Instead use designated containers for confidential paper or shredded paper.  </a:t>
            </a:r>
          </a:p>
          <a:p>
            <a:pPr marL="171450" lvl="0" indent="-171450">
              <a:buFont typeface="Arial" panose="020B0604020202020204" pitchFamily="34" charset="0"/>
              <a:buChar char="•"/>
            </a:pPr>
            <a:r>
              <a:rPr lang="en-US" dirty="0"/>
              <a:t>Styrofoam</a:t>
            </a:r>
            <a:r>
              <a:rPr lang="en-US" baseline="30000" dirty="0"/>
              <a:t>-  </a:t>
            </a:r>
            <a:r>
              <a:rPr lang="en-US" sz="1200" kern="1200" dirty="0">
                <a:solidFill>
                  <a:schemeClr val="tx1"/>
                </a:solidFill>
                <a:latin typeface="+mn-lt"/>
                <a:ea typeface="+mn-ea"/>
                <a:cs typeface="+mn-cs"/>
              </a:rPr>
              <a:t>products (e.g., cups, plates)</a:t>
            </a:r>
          </a:p>
          <a:p>
            <a:pPr marL="171450" lvl="0" indent="-171450">
              <a:buFont typeface="Arial" panose="020B0604020202020204" pitchFamily="34" charset="0"/>
              <a:buChar char="•"/>
            </a:pPr>
            <a:r>
              <a:rPr lang="en-US" dirty="0"/>
              <a:t>Tanglers – such as chains, extension cords, hoses, string lights</a:t>
            </a:r>
          </a:p>
          <a:p>
            <a:pPr marL="171450" lvl="0" indent="-171450">
              <a:buFont typeface="Arial" panose="020B0604020202020204" pitchFamily="34" charset="0"/>
              <a:buChar char="•"/>
            </a:pPr>
            <a:r>
              <a:rPr lang="en-US" dirty="0"/>
              <a:t>Trash</a:t>
            </a:r>
          </a:p>
          <a:p>
            <a:endParaRPr lang="en-US" b="1" dirty="0"/>
          </a:p>
          <a:p>
            <a:r>
              <a:rPr lang="en-US" dirty="0"/>
              <a:t>If you see employees routinely putting items in the recycling that don’t belong in it, please let property management know so we can improve our employee education on what to put in the recycling and what to keep out.</a:t>
            </a:r>
          </a:p>
          <a:p>
            <a:endParaRPr lang="en-US" dirty="0"/>
          </a:p>
          <a:p>
            <a:r>
              <a:rPr lang="en-US" dirty="0"/>
              <a:t>[For more information on what to keep of the recycling and how to properly dispose of items, go to Dakota County’s website at www.dakotacounty.us, search business recycling.]</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383944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Communicate problems and ideas to improve the waste program to the [insert the organization’s owner/manager]. Let them know immediately if:</a:t>
            </a:r>
            <a:r>
              <a:rPr lang="en-US" sz="1200" kern="1200" dirty="0">
                <a:solidFill>
                  <a:schemeClr val="tx1"/>
                </a:solidFill>
                <a:effectLst/>
                <a:latin typeface="+mn-lt"/>
                <a:ea typeface="+mn-ea"/>
                <a:cs typeface="+mn-cs"/>
              </a:rPr>
              <a:t>.</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More trash or recycling containers are needed.</a:t>
            </a: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Containers are missing labels, labels are damaged, or they don’t meet </a:t>
            </a:r>
            <a:r>
              <a:rPr lang="en-US" sz="1200" u="sng" kern="1200" dirty="0">
                <a:solidFill>
                  <a:schemeClr val="tx1"/>
                </a:solidFill>
                <a:effectLst/>
                <a:latin typeface="+mn-lt"/>
                <a:ea typeface="+mn-ea"/>
                <a:cs typeface="+mn-cs"/>
                <a:hlinkClick r:id="rId3"/>
              </a:rPr>
              <a:t>County labeling requirements</a:t>
            </a:r>
            <a:r>
              <a:rPr lang="en-US" sz="1200" u="sng" kern="1200" dirty="0">
                <a:solidFill>
                  <a:schemeClr val="tx1"/>
                </a:solidFill>
                <a:effectLst/>
                <a:latin typeface="+mn-lt"/>
                <a:ea typeface="+mn-ea"/>
                <a:cs typeface="+mn-cs"/>
              </a:rPr>
              <a:t>.  </a:t>
            </a:r>
            <a:endParaRPr lang="en-US" sz="1200" kern="1200" dirty="0">
              <a:solidFill>
                <a:schemeClr val="tx1"/>
              </a:solidFill>
              <a:effectLst/>
              <a:latin typeface="+mn-lt"/>
              <a:ea typeface="+mn-ea"/>
              <a:cs typeface="+mn-cs"/>
            </a:endParaRPr>
          </a:p>
          <a:p>
            <a:pPr marL="171450" lvl="0" indent="-171450">
              <a:buFont typeface="Arial" panose="020B0604020202020204" pitchFamily="34" charset="0"/>
              <a:buChar char="•"/>
            </a:pPr>
            <a:r>
              <a:rPr lang="en-US" sz="1200" kern="1200" dirty="0">
                <a:solidFill>
                  <a:schemeClr val="tx1"/>
                </a:solidFill>
                <a:effectLst/>
                <a:latin typeface="+mn-lt"/>
                <a:ea typeface="+mn-ea"/>
                <a:cs typeface="+mn-cs"/>
              </a:rPr>
              <a:t>With any recycling questions or issues, such as employees routinely putting the wrong materials in the recycling.</a:t>
            </a:r>
          </a:p>
          <a:p>
            <a:endParaRPr lang="en-US" dirty="0"/>
          </a:p>
          <a:p>
            <a:r>
              <a:rPr lang="en-US" dirty="0"/>
              <a:t>The contact is [insert contact name, email and phone number].</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790917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B26909E6-F416-47A0-B040-7D1BA9B29541}" type="datetimeFigureOut">
              <a:rPr lang="en-US" smtClean="0"/>
              <a:t>12/27/2022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288825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4275745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746824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657224" y="2157731"/>
            <a:ext cx="10753725" cy="376618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94658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26909E6-F416-47A0-B040-7D1BA9B29541}" type="datetimeFigureOut">
              <a:rPr lang="en-US" smtClean="0"/>
              <a:t>12/27/2022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595195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26909E6-F416-47A0-B040-7D1BA9B29541}" type="datetimeFigureOut">
              <a:rPr lang="en-US" smtClean="0"/>
              <a:t>12/27/2022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1949635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26909E6-F416-47A0-B040-7D1BA9B29541}" type="datetimeFigureOut">
              <a:rPr lang="en-US" smtClean="0"/>
              <a:t>12/27/2022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166052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26909E6-F416-47A0-B040-7D1BA9B29541}" type="datetimeFigureOut">
              <a:rPr lang="en-US" smtClean="0"/>
              <a:t>12/27/2022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62764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6909E6-F416-47A0-B040-7D1BA9B29541}" type="datetimeFigureOut">
              <a:rPr lang="en-US" smtClean="0"/>
              <a:t>12/27/2022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8405453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Edit Master text styles</a:t>
            </a:r>
          </a:p>
        </p:txBody>
      </p:sp>
      <p:sp>
        <p:nvSpPr>
          <p:cNvPr id="5" name="Date Placeholder 4"/>
          <p:cNvSpPr>
            <a:spLocks noGrp="1"/>
          </p:cNvSpPr>
          <p:nvPr>
            <p:ph type="dt" sz="half" idx="10"/>
          </p:nvPr>
        </p:nvSpPr>
        <p:spPr/>
        <p:txBody>
          <a:bodyPr/>
          <a:lstStyle/>
          <a:p>
            <a:fld id="{B26909E6-F416-47A0-B040-7D1BA9B29541}" type="datetimeFigureOut">
              <a:rPr lang="en-US" smtClean="0"/>
              <a:t>12/27/2022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2882073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chemeClr val="tx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2192000" cy="5330952"/>
          </a:xfrm>
          <a:solidFill>
            <a:schemeClr val="accent1">
              <a:lumMod val="20000"/>
              <a:lumOff val="80000"/>
            </a:schemeClr>
          </a:solidFill>
        </p:spPr>
        <p:txBody>
          <a:bodyPr anchor="t"/>
          <a:lstStyle>
            <a:lvl1pPr marL="0" indent="0" algn="ctr">
              <a:spcBef>
                <a:spcPts val="800"/>
              </a:spcBef>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Date Placeholder 8"/>
          <p:cNvSpPr>
            <a:spLocks noGrp="1"/>
          </p:cNvSpPr>
          <p:nvPr>
            <p:ph type="dt" sz="half" idx="10"/>
          </p:nvPr>
        </p:nvSpPr>
        <p:spPr/>
        <p:txBody>
          <a:bodyPr/>
          <a:lstStyle/>
          <a:p>
            <a:fld id="{B26909E6-F416-47A0-B040-7D1BA9B29541}" type="datetimeFigureOut">
              <a:rPr lang="en-US" smtClean="0"/>
              <a:t>12/27/2022</a:t>
            </a:fld>
            <a:endParaRPr lang="en-US"/>
          </a:p>
        </p:txBody>
      </p:sp>
      <p:sp>
        <p:nvSpPr>
          <p:cNvPr id="10" name="Footer Placeholder 9"/>
          <p:cNvSpPr>
            <a:spLocks noGrp="1"/>
          </p:cNvSpPr>
          <p:nvPr>
            <p:ph type="ftr" sz="quarter" idx="11"/>
          </p:nvPr>
        </p:nvSpPr>
        <p:spPr/>
        <p:txBody>
          <a:bodyPr/>
          <a:lstStyle/>
          <a:p>
            <a:endParaRPr lang="en-US"/>
          </a:p>
        </p:txBody>
      </p:sp>
      <p:sp>
        <p:nvSpPr>
          <p:cNvPr id="11" name="Slide Number Placeholder 10"/>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9227950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fld id="{B26909E6-F416-47A0-B040-7D1BA9B29541}" type="datetimeFigureOut">
              <a:rPr lang="en-US" smtClean="0"/>
              <a:t>12/27/2022</a:t>
            </a:fld>
            <a:endParaRPr lang="en-US"/>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endParaRPr lang="en-US"/>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tx1">
                    <a:alpha val="20000"/>
                  </a:schemeClr>
                </a:solidFill>
                <a:latin typeface="+mj-lt"/>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1215829015"/>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5000"/>
        </a:lnSpc>
        <a:spcBef>
          <a:spcPct val="0"/>
        </a:spcBef>
        <a:buNone/>
        <a:defRPr sz="5400" kern="1200" spc="-12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accent1"/>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75000"/>
              <a:lumOff val="2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65000"/>
              <a:lumOff val="3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image" Target="../media/image5.jpeg"/><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3" Type="http://schemas.openxmlformats.org/officeDocument/2006/relationships/hyperlink" Target="http://www.dakotacounty.us/" TargetMode="External"/><Relationship Id="rId2" Type="http://schemas.openxmlformats.org/officeDocument/2006/relationships/notesSlide" Target="../notesSlides/notesSlide5.xml"/><Relationship Id="rId1" Type="http://schemas.openxmlformats.org/officeDocument/2006/relationships/slideLayout" Target="../slideLayouts/slideLayout4.xml"/><Relationship Id="rId4" Type="http://schemas.openxmlformats.org/officeDocument/2006/relationships/image" Target="../media/image7.png"/></Relationships>
</file>

<file path=ppt/slides/_rels/slide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6.xml"/><Relationship Id="rId1" Type="http://schemas.openxmlformats.org/officeDocument/2006/relationships/slideLayout" Target="../slideLayouts/slideLayout4.xml"/><Relationship Id="rId6" Type="http://schemas.openxmlformats.org/officeDocument/2006/relationships/image" Target="../media/image11.png"/><Relationship Id="rId5" Type="http://schemas.openxmlformats.org/officeDocument/2006/relationships/image" Target="../media/image10.png"/><Relationship Id="rId4" Type="http://schemas.openxmlformats.org/officeDocument/2006/relationships/image" Target="../media/image9.png"/><Relationship Id="rId9" Type="http://schemas.openxmlformats.org/officeDocument/2006/relationships/image" Target="../media/image14.png"/></Relationships>
</file>

<file path=ppt/slides/_rels/slide7.xml.rels><?xml version="1.0" encoding="UTF-8" standalone="yes"?>
<Relationships xmlns="http://schemas.openxmlformats.org/package/2006/relationships"><Relationship Id="rId8" Type="http://schemas.openxmlformats.org/officeDocument/2006/relationships/image" Target="../media/image18.png"/><Relationship Id="rId3" Type="http://schemas.openxmlformats.org/officeDocument/2006/relationships/image" Target="../media/image12.png"/><Relationship Id="rId7" Type="http://schemas.openxmlformats.org/officeDocument/2006/relationships/image" Target="../media/image17.jpg"/><Relationship Id="rId2" Type="http://schemas.openxmlformats.org/officeDocument/2006/relationships/notesSlide" Target="../notesSlides/notesSlide7.xml"/><Relationship Id="rId1" Type="http://schemas.openxmlformats.org/officeDocument/2006/relationships/slideLayout" Target="../slideLayouts/slideLayout4.xml"/><Relationship Id="rId6" Type="http://schemas.openxmlformats.org/officeDocument/2006/relationships/image" Target="../media/image13.png"/><Relationship Id="rId11" Type="http://schemas.openxmlformats.org/officeDocument/2006/relationships/image" Target="../media/image20.jpg"/><Relationship Id="rId5" Type="http://schemas.openxmlformats.org/officeDocument/2006/relationships/image" Target="../media/image16.png"/><Relationship Id="rId10" Type="http://schemas.openxmlformats.org/officeDocument/2006/relationships/image" Target="../media/image19.png"/><Relationship Id="rId4" Type="http://schemas.openxmlformats.org/officeDocument/2006/relationships/image" Target="../media/image15.jpg"/><Relationship Id="rId9" Type="http://schemas.microsoft.com/office/2007/relationships/hdphoto" Target="../media/hdphoto1.wdp"/></Relationships>
</file>

<file path=ppt/slides/_rels/slide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9.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E2D9B5E-97EC-446A-8FDF-4342637B97F8}"/>
              </a:ext>
            </a:extLst>
          </p:cNvPr>
          <p:cNvPicPr>
            <a:picLocks noChangeAspect="1"/>
          </p:cNvPicPr>
          <p:nvPr/>
        </p:nvPicPr>
        <p:blipFill rotWithShape="1">
          <a:blip r:embed="rId3">
            <a:extLst>
              <a:ext uri="{28A0092B-C50C-407E-A947-70E740481C1C}">
                <a14:useLocalDpi xmlns:a14="http://schemas.microsoft.com/office/drawing/2010/main" val="0"/>
              </a:ext>
            </a:extLst>
          </a:blip>
          <a:srcRect t="15730"/>
          <a:stretch/>
        </p:blipFill>
        <p:spPr>
          <a:xfrm>
            <a:off x="20" y="10"/>
            <a:ext cx="12191980" cy="6857990"/>
          </a:xfrm>
          <a:prstGeom prst="rect">
            <a:avLst/>
          </a:prstGeom>
        </p:spPr>
      </p:pic>
      <p:sp>
        <p:nvSpPr>
          <p:cNvPr id="15" name="Rectangle 14">
            <a:extLst>
              <a:ext uri="{FF2B5EF4-FFF2-40B4-BE49-F238E27FC236}">
                <a16:creationId xmlns:a16="http://schemas.microsoft.com/office/drawing/2014/main" id="{F78FA41B-9A77-4FFE-A10F-9443EFDE60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65037"/>
            <a:ext cx="7534631" cy="2628694"/>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6E178F3-6B0E-4E3F-96A5-A7CB22494EAB}"/>
              </a:ext>
            </a:extLst>
          </p:cNvPr>
          <p:cNvSpPr>
            <a:spLocks noGrp="1"/>
          </p:cNvSpPr>
          <p:nvPr>
            <p:ph type="ctrTitle"/>
          </p:nvPr>
        </p:nvSpPr>
        <p:spPr>
          <a:xfrm>
            <a:off x="603504" y="2477347"/>
            <a:ext cx="6766928" cy="1645920"/>
          </a:xfrm>
        </p:spPr>
        <p:txBody>
          <a:bodyPr>
            <a:normAutofit/>
          </a:bodyPr>
          <a:lstStyle/>
          <a:p>
            <a:br>
              <a:rPr lang="en-US" sz="5400" dirty="0"/>
            </a:br>
            <a:r>
              <a:rPr lang="en-US" sz="5400" b="1" dirty="0"/>
              <a:t>Recycle Right</a:t>
            </a:r>
          </a:p>
        </p:txBody>
      </p:sp>
    </p:spTree>
    <p:extLst>
      <p:ext uri="{BB962C8B-B14F-4D97-AF65-F5344CB8AC3E}">
        <p14:creationId xmlns:p14="http://schemas.microsoft.com/office/powerpoint/2010/main" val="2980319201"/>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709612" y="1126565"/>
            <a:ext cx="10772775" cy="1658198"/>
          </a:xfrm>
        </p:spPr>
        <p:txBody>
          <a:bodyPr vert="horz" lIns="91440" tIns="45720" rIns="91440" bIns="45720" rtlCol="0" anchor="ctr">
            <a:normAutofit/>
          </a:bodyPr>
          <a:lstStyle/>
          <a:p>
            <a:pPr algn="ctr"/>
            <a:r>
              <a:rPr lang="en-US" b="1" dirty="0">
                <a:solidFill>
                  <a:srgbClr val="000000"/>
                </a:solidFill>
              </a:rPr>
              <a:t>Recycling Questions?</a:t>
            </a:r>
          </a:p>
        </p:txBody>
      </p:sp>
      <p:sp>
        <p:nvSpPr>
          <p:cNvPr id="5" name="Rectangle 4">
            <a:extLst>
              <a:ext uri="{FF2B5EF4-FFF2-40B4-BE49-F238E27FC236}">
                <a16:creationId xmlns:a16="http://schemas.microsoft.com/office/drawing/2014/main" id="{351B3085-88B4-4314-8E29-5B63699C8B41}"/>
              </a:ext>
            </a:extLst>
          </p:cNvPr>
          <p:cNvSpPr/>
          <p:nvPr/>
        </p:nvSpPr>
        <p:spPr>
          <a:xfrm>
            <a:off x="237995" y="4073237"/>
            <a:ext cx="11732332" cy="2306781"/>
          </a:xfrm>
          <a:prstGeom prst="rect">
            <a:avLst/>
          </a:prstGeom>
        </p:spPr>
        <p:txBody>
          <a:bodyPr vert="horz" lIns="91440" tIns="45720" rIns="91440" bIns="45720" rtlCol="0">
            <a:noAutofit/>
          </a:bodyPr>
          <a:lstStyle/>
          <a:p>
            <a:pPr marL="0" marR="0" lvl="0" indent="0" algn="l" defTabSz="914400" rtl="0" eaLnBrk="1" fontAlgn="auto" latinLnBrk="0" hangingPunct="1">
              <a:lnSpc>
                <a:spcPct val="85000"/>
              </a:lnSpc>
              <a:spcBef>
                <a:spcPts val="0"/>
              </a:spcBef>
              <a:spcAft>
                <a:spcPts val="600"/>
              </a:spcAft>
              <a:buClrTx/>
              <a:buSzTx/>
              <a:buFontTx/>
              <a:buNone/>
              <a:tabLst/>
              <a:defRPr/>
            </a:pPr>
            <a:r>
              <a:rPr kumimoji="0" lang="en-US" sz="3200" b="1" i="0" u="none" strike="noStrike" kern="1200" cap="none" spc="0" normalizeH="0" baseline="0" noProof="0" dirty="0">
                <a:ln>
                  <a:noFill/>
                </a:ln>
                <a:solidFill>
                  <a:srgbClr val="000000"/>
                </a:solidFill>
                <a:effectLst/>
                <a:uLnTx/>
                <a:uFillTx/>
                <a:latin typeface="Calibri Light" panose="020F0302020204030204"/>
                <a:ea typeface="+mn-ea"/>
                <a:cs typeface="+mn-cs"/>
              </a:rPr>
              <a:t>[</a:t>
            </a:r>
            <a:r>
              <a:rPr kumimoji="0" lang="en-US" sz="3200" b="0" i="0" u="none" strike="noStrike" kern="1200" cap="none" spc="0" normalizeH="0" baseline="0" noProof="0" dirty="0">
                <a:ln>
                  <a:noFill/>
                </a:ln>
                <a:solidFill>
                  <a:srgbClr val="000000"/>
                </a:solidFill>
                <a:effectLst/>
                <a:highlight>
                  <a:srgbClr val="FFFF00"/>
                </a:highlight>
                <a:uLnTx/>
                <a:uFillTx/>
                <a:latin typeface="Calibri Light" panose="020F0302020204030204"/>
                <a:ea typeface="+mn-ea"/>
                <a:cs typeface="+mn-cs"/>
              </a:rPr>
              <a:t>Insert building or property owner or manager contact information.</a:t>
            </a:r>
          </a:p>
          <a:p>
            <a:pPr marL="0" marR="0" lvl="0" indent="0" algn="l" defTabSz="914400" rtl="0" eaLnBrk="1" fontAlgn="auto" latinLnBrk="0" hangingPunct="1">
              <a:lnSpc>
                <a:spcPct val="85000"/>
              </a:lnSpc>
              <a:spcBef>
                <a:spcPts val="0"/>
              </a:spcBef>
              <a:spcAft>
                <a:spcPts val="600"/>
              </a:spcAft>
              <a:buClrTx/>
              <a:buSzTx/>
              <a:buFontTx/>
              <a:buNone/>
              <a:tabLst/>
              <a:defRPr/>
            </a:pPr>
            <a:endParaRPr kumimoji="0" lang="en-US" sz="3200" b="0" i="0" u="none" strike="noStrike" kern="1200" cap="none" spc="0" normalizeH="0" baseline="0" noProof="0" dirty="0">
              <a:ln>
                <a:noFill/>
              </a:ln>
              <a:solidFill>
                <a:srgbClr val="000000"/>
              </a:solidFill>
              <a:effectLst/>
              <a:highlight>
                <a:srgbClr val="FFFF00"/>
              </a:highlight>
              <a:uLnTx/>
              <a:uFillTx/>
              <a:latin typeface="Calibri Light" panose="020F0302020204030204"/>
              <a:ea typeface="+mn-ea"/>
              <a:cs typeface="+mn-cs"/>
            </a:endParaRPr>
          </a:p>
          <a:p>
            <a:pPr marL="0" marR="0" lvl="0" indent="0" algn="l" defTabSz="914400" rtl="0" eaLnBrk="1" fontAlgn="auto" latinLnBrk="0" hangingPunct="1">
              <a:lnSpc>
                <a:spcPct val="85000"/>
              </a:lnSpc>
              <a:spcBef>
                <a:spcPts val="0"/>
              </a:spcBef>
              <a:spcAft>
                <a:spcPts val="600"/>
              </a:spcAft>
              <a:buClrTx/>
              <a:buSzTx/>
              <a:buFontTx/>
              <a:buNone/>
              <a:tabLst/>
              <a:defRPr/>
            </a:pPr>
            <a:r>
              <a:rPr kumimoji="0" lang="en-US" sz="3200" b="0" i="0" u="none" strike="noStrike" kern="1200" cap="none" spc="0" normalizeH="0" baseline="0" noProof="0" dirty="0">
                <a:ln>
                  <a:noFill/>
                </a:ln>
                <a:solidFill>
                  <a:srgbClr val="000000"/>
                </a:solidFill>
                <a:effectLst/>
                <a:highlight>
                  <a:srgbClr val="FFFF00"/>
                </a:highlight>
                <a:uLnTx/>
                <a:uFillTx/>
                <a:latin typeface="Calibri Light" panose="020F0302020204030204"/>
                <a:ea typeface="+mn-ea"/>
                <a:cs typeface="+mn-cs"/>
              </a:rPr>
              <a:t>Insert where to go (portal, intranet site) or in building where to find more information.] </a:t>
            </a:r>
            <a:endParaRPr kumimoji="0" lang="en-US" sz="2800" b="0" i="1" u="none" strike="noStrike" kern="1200" cap="none" spc="0" normalizeH="0" baseline="0" noProof="0" dirty="0">
              <a:ln>
                <a:noFill/>
              </a:ln>
              <a:solidFill>
                <a:srgbClr val="000000"/>
              </a:solidFill>
              <a:effectLst/>
              <a:highlight>
                <a:srgbClr val="FFFF00"/>
              </a:highlight>
              <a:uLnTx/>
              <a:uFillTx/>
              <a:latin typeface="Calibri Light" panose="020F0302020204030204"/>
              <a:ea typeface="+mn-ea"/>
              <a:cs typeface="+mn-cs"/>
            </a:endParaRPr>
          </a:p>
        </p:txBody>
      </p:sp>
    </p:spTree>
    <p:extLst>
      <p:ext uri="{BB962C8B-B14F-4D97-AF65-F5344CB8AC3E}">
        <p14:creationId xmlns:p14="http://schemas.microsoft.com/office/powerpoint/2010/main" val="55950628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5" name="Picture 4" descr="A picture containing person&#10;&#10;Description automatically generated">
            <a:extLst>
              <a:ext uri="{FF2B5EF4-FFF2-40B4-BE49-F238E27FC236}">
                <a16:creationId xmlns:a16="http://schemas.microsoft.com/office/drawing/2014/main" id="{A943EED6-2A57-4932-B410-A26F4CD7F81F}"/>
              </a:ext>
            </a:extLst>
          </p:cNvPr>
          <p:cNvPicPr>
            <a:picLocks noChangeAspect="1"/>
          </p:cNvPicPr>
          <p:nvPr/>
        </p:nvPicPr>
        <p:blipFill rotWithShape="1">
          <a:blip r:embed="rId3">
            <a:extLst>
              <a:ext uri="{28A0092B-C50C-407E-A947-70E740481C1C}">
                <a14:useLocalDpi xmlns:a14="http://schemas.microsoft.com/office/drawing/2010/main" val="0"/>
              </a:ext>
            </a:extLst>
          </a:blip>
          <a:srcRect t="15899" r="9091" b="22491"/>
          <a:stretch/>
        </p:blipFill>
        <p:spPr>
          <a:xfrm>
            <a:off x="20" y="10"/>
            <a:ext cx="12191980" cy="6857990"/>
          </a:xfrm>
          <a:prstGeom prst="rect">
            <a:avLst/>
          </a:prstGeom>
        </p:spPr>
      </p:pic>
      <p:sp>
        <p:nvSpPr>
          <p:cNvPr id="16" name="Rectangle 15">
            <a:extLst>
              <a:ext uri="{FF2B5EF4-FFF2-40B4-BE49-F238E27FC236}">
                <a16:creationId xmlns:a16="http://schemas.microsoft.com/office/drawing/2014/main" id="{F78FA41B-9A77-4FFE-A10F-9443EFDE60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65037"/>
            <a:ext cx="7534631" cy="2628694"/>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5A55B3B8-0130-421F-BACE-46215A4AE44D}"/>
              </a:ext>
            </a:extLst>
          </p:cNvPr>
          <p:cNvSpPr>
            <a:spLocks noGrp="1"/>
          </p:cNvSpPr>
          <p:nvPr>
            <p:ph type="ctrTitle"/>
          </p:nvPr>
        </p:nvSpPr>
        <p:spPr>
          <a:xfrm>
            <a:off x="603504" y="2477347"/>
            <a:ext cx="6766928" cy="1645920"/>
          </a:xfrm>
        </p:spPr>
        <p:txBody>
          <a:bodyPr>
            <a:normAutofit/>
          </a:bodyPr>
          <a:lstStyle/>
          <a:p>
            <a:r>
              <a:rPr lang="en-US" sz="5400" b="1" dirty="0">
                <a:cs typeface="Calibri" panose="020F0502020204030204" pitchFamily="34" charset="0"/>
              </a:rPr>
              <a:t>Responsibilities when emptying containers</a:t>
            </a:r>
            <a:endParaRPr lang="en-US" sz="5400" b="1" dirty="0"/>
          </a:p>
        </p:txBody>
      </p:sp>
    </p:spTree>
    <p:extLst>
      <p:ext uri="{BB962C8B-B14F-4D97-AF65-F5344CB8AC3E}">
        <p14:creationId xmlns:p14="http://schemas.microsoft.com/office/powerpoint/2010/main" val="32403712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grpSp>
        <p:nvGrpSpPr>
          <p:cNvPr id="15" name="Group 14">
            <a:extLst>
              <a:ext uri="{FF2B5EF4-FFF2-40B4-BE49-F238E27FC236}">
                <a16:creationId xmlns:a16="http://schemas.microsoft.com/office/drawing/2014/main" id="{70DAF24D-BF61-453C-AB85-6EC599B2FCF7}"/>
              </a:ext>
            </a:extLst>
          </p:cNvPr>
          <p:cNvGrpSpPr/>
          <p:nvPr/>
        </p:nvGrpSpPr>
        <p:grpSpPr>
          <a:xfrm>
            <a:off x="9869972" y="1985828"/>
            <a:ext cx="1127881" cy="1427697"/>
            <a:chOff x="9869972" y="1985828"/>
            <a:chExt cx="1127881" cy="1427697"/>
          </a:xfrm>
        </p:grpSpPr>
        <p:pic>
          <p:nvPicPr>
            <p:cNvPr id="10" name="Picture 9">
              <a:extLst>
                <a:ext uri="{FF2B5EF4-FFF2-40B4-BE49-F238E27FC236}">
                  <a16:creationId xmlns:a16="http://schemas.microsoft.com/office/drawing/2014/main" id="{AAD3AE3C-9086-4099-88EC-7CC1A2DB245B}"/>
                </a:ext>
              </a:extLst>
            </p:cNvPr>
            <p:cNvPicPr>
              <a:picLocks noChangeAspect="1"/>
            </p:cNvPicPr>
            <p:nvPr/>
          </p:nvPicPr>
          <p:blipFill>
            <a:blip r:embed="rId3"/>
            <a:stretch>
              <a:fillRect/>
            </a:stretch>
          </p:blipFill>
          <p:spPr>
            <a:xfrm>
              <a:off x="9869972" y="1985828"/>
              <a:ext cx="1127881" cy="1427697"/>
            </a:xfrm>
            <a:prstGeom prst="rect">
              <a:avLst/>
            </a:prstGeom>
          </p:spPr>
        </p:pic>
        <p:cxnSp>
          <p:nvCxnSpPr>
            <p:cNvPr id="12" name="Straight Connector 11">
              <a:extLst>
                <a:ext uri="{FF2B5EF4-FFF2-40B4-BE49-F238E27FC236}">
                  <a16:creationId xmlns:a16="http://schemas.microsoft.com/office/drawing/2014/main" id="{8BF04495-A192-4D63-84B4-3132CAAE040F}"/>
                </a:ext>
              </a:extLst>
            </p:cNvPr>
            <p:cNvCxnSpPr>
              <a:cxnSpLocks/>
            </p:cNvCxnSpPr>
            <p:nvPr/>
          </p:nvCxnSpPr>
          <p:spPr>
            <a:xfrm flipH="1">
              <a:off x="10141527" y="1985828"/>
              <a:ext cx="609742" cy="1413979"/>
            </a:xfrm>
            <a:prstGeom prst="line">
              <a:avLst/>
            </a:prstGeom>
            <a:ln w="76200">
              <a:solidFill>
                <a:srgbClr val="FF0000"/>
              </a:solidFill>
            </a:ln>
          </p:spPr>
          <p:style>
            <a:lnRef idx="1">
              <a:schemeClr val="accent1"/>
            </a:lnRef>
            <a:fillRef idx="0">
              <a:schemeClr val="accent1"/>
            </a:fillRef>
            <a:effectRef idx="0">
              <a:schemeClr val="accent1"/>
            </a:effectRef>
            <a:fontRef idx="minor">
              <a:schemeClr val="tx1"/>
            </a:fontRef>
          </p:style>
        </p:cxnSp>
      </p:grpSp>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514229" y="221951"/>
            <a:ext cx="12192000" cy="1402080"/>
          </a:xfrm>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Help Us Recycle Right</a:t>
            </a:r>
          </a:p>
        </p:txBody>
      </p:sp>
      <p:pic>
        <p:nvPicPr>
          <p:cNvPr id="4" name="Picture 3">
            <a:extLst>
              <a:ext uri="{FF2B5EF4-FFF2-40B4-BE49-F238E27FC236}">
                <a16:creationId xmlns:a16="http://schemas.microsoft.com/office/drawing/2014/main" id="{BD25D1C1-45D9-4894-BEBD-C26A9FEDFC10}"/>
              </a:ext>
            </a:extLst>
          </p:cNvPr>
          <p:cNvPicPr>
            <a:picLocks noChangeAspect="1"/>
          </p:cNvPicPr>
          <p:nvPr/>
        </p:nvPicPr>
        <p:blipFill>
          <a:blip r:embed="rId4"/>
          <a:stretch>
            <a:fillRect/>
          </a:stretch>
        </p:blipFill>
        <p:spPr>
          <a:xfrm>
            <a:off x="8923990" y="3523785"/>
            <a:ext cx="3019846" cy="3334215"/>
          </a:xfrm>
          <a:prstGeom prst="rect">
            <a:avLst/>
          </a:prstGeom>
        </p:spPr>
      </p:pic>
      <p:sp>
        <p:nvSpPr>
          <p:cNvPr id="6" name="Rectangle 5">
            <a:extLst>
              <a:ext uri="{FF2B5EF4-FFF2-40B4-BE49-F238E27FC236}">
                <a16:creationId xmlns:a16="http://schemas.microsoft.com/office/drawing/2014/main" id="{E73E1E55-3ED2-4E59-86FF-2A1CF50BF746}"/>
              </a:ext>
            </a:extLst>
          </p:cNvPr>
          <p:cNvSpPr/>
          <p:nvPr/>
        </p:nvSpPr>
        <p:spPr>
          <a:xfrm>
            <a:off x="514229" y="1724338"/>
            <a:ext cx="8427662" cy="4659334"/>
          </a:xfrm>
          <a:prstGeom prst="rect">
            <a:avLst/>
          </a:prstGeom>
        </p:spPr>
        <p:txBody>
          <a:bodyPr vert="horz" lIns="91440" tIns="45720" rIns="91440" bIns="45720" rtlCol="0">
            <a:noAutofit/>
          </a:bodyPr>
          <a:lstStyle/>
          <a:p>
            <a:pPr marR="0" lvl="0" algn="l" defTabSz="914400" rtl="0" eaLnBrk="1" fontAlgn="auto" latinLnBrk="0" hangingPunct="1">
              <a:lnSpc>
                <a:spcPct val="85000"/>
              </a:lnSpc>
              <a:spcBef>
                <a:spcPts val="0"/>
              </a:spcBef>
              <a:spcAft>
                <a:spcPts val="600"/>
              </a:spcAft>
              <a:buClrTx/>
              <a:buSzTx/>
              <a:tabLst/>
              <a:defRPr/>
            </a:pPr>
            <a:r>
              <a:rPr kumimoji="0" lang="en-US" sz="3200" b="1"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t>Do not put recycling in the trash.</a:t>
            </a:r>
          </a:p>
          <a:p>
            <a:pPr marR="0" lvl="0" algn="l" defTabSz="914400" rtl="0" eaLnBrk="1" fontAlgn="auto" latinLnBrk="0" hangingPunct="1">
              <a:lnSpc>
                <a:spcPct val="85000"/>
              </a:lnSpc>
              <a:spcBef>
                <a:spcPts val="0"/>
              </a:spcBef>
              <a:spcAft>
                <a:spcPts val="600"/>
              </a:spcAft>
              <a:buClrTx/>
              <a:buSzTx/>
              <a:tabLst/>
              <a:defRPr/>
            </a:pPr>
            <a:r>
              <a:rPr kumimoji="0" lang="en-US" sz="2800" b="0" i="0" u="none" strike="noStrike" kern="1200" cap="none" spc="0" normalizeH="0" baseline="0" noProof="0" dirty="0">
                <a:ln>
                  <a:noFill/>
                </a:ln>
                <a:solidFill>
                  <a:srgbClr val="DFE3E5">
                    <a:lumMod val="10000"/>
                  </a:srgbClr>
                </a:solidFill>
                <a:effectLst/>
                <a:uLnTx/>
                <a:uFillTx/>
                <a:latin typeface="Calibri" panose="020F0502020204030204" pitchFamily="34" charset="0"/>
                <a:ea typeface="+mn-ea"/>
                <a:cs typeface="Calibri" panose="020F0502020204030204" pitchFamily="34" charset="0"/>
              </a:rPr>
              <a:t>Collect and keep trash and recycling separate</a:t>
            </a:r>
          </a:p>
          <a:p>
            <a:pPr marL="457200" marR="0" lvl="1" indent="0" algn="l" defTabSz="914400" rtl="0" eaLnBrk="1" fontAlgn="auto" latinLnBrk="0" hangingPunct="1">
              <a:lnSpc>
                <a:spcPct val="85000"/>
              </a:lnSpc>
              <a:spcBef>
                <a:spcPts val="0"/>
              </a:spcBef>
              <a:spcAft>
                <a:spcPts val="600"/>
              </a:spcAft>
              <a:buClrTx/>
              <a:buSzTx/>
              <a:buFontTx/>
              <a:buNone/>
              <a:tabLst/>
              <a:defRPr/>
            </a:pPr>
            <a:endParaRPr kumimoji="0" lang="en-US" sz="3000" b="0" i="0" u="none" strike="noStrike" kern="1200" cap="none" spc="0" normalizeH="0" baseline="0" noProof="0" dirty="0">
              <a:ln>
                <a:noFill/>
              </a:ln>
              <a:solidFill>
                <a:srgbClr val="DFE3E5">
                  <a:lumMod val="10000"/>
                </a:srgbClr>
              </a:solidFill>
              <a:effectLst/>
              <a:uLnTx/>
              <a:uFillTx/>
              <a:latin typeface="Calibri" panose="020F0502020204030204" pitchFamily="34" charset="0"/>
              <a:ea typeface="+mn-ea"/>
              <a:cs typeface="Calibri" panose="020F0502020204030204" pitchFamily="34" charset="0"/>
            </a:endParaRPr>
          </a:p>
          <a:p>
            <a:pPr marR="0" lvl="0" algn="l" defTabSz="914400" rtl="0" eaLnBrk="1" fontAlgn="auto" latinLnBrk="0" hangingPunct="1">
              <a:lnSpc>
                <a:spcPct val="85000"/>
              </a:lnSpc>
              <a:spcBef>
                <a:spcPts val="0"/>
              </a:spcBef>
              <a:spcAft>
                <a:spcPts val="600"/>
              </a:spcAft>
              <a:buClrTx/>
              <a:buSzTx/>
              <a:tabLst/>
              <a:defRPr/>
            </a:pPr>
            <a:r>
              <a:rPr kumimoji="0" lang="en-US" sz="3200" b="1"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t>Place only recyclables in the recycling dumpster or cart.  Do not put plastic bags in the recycling. </a:t>
            </a:r>
            <a:r>
              <a:rPr kumimoji="0" lang="en-US" sz="3200" b="0" i="1"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(recyclables must be loose)</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DFE3E5">
                    <a:lumMod val="10000"/>
                  </a:srgbClr>
                </a:solidFill>
                <a:effectLst/>
                <a:uLnTx/>
                <a:uFillTx/>
                <a:latin typeface="Calibri" panose="020F0502020204030204" pitchFamily="34" charset="0"/>
                <a:ea typeface="+mn-ea"/>
                <a:cs typeface="Calibri" panose="020F0502020204030204" pitchFamily="34" charset="0"/>
              </a:rPr>
              <a:t>Open bags with recyclables</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DFE3E5">
                    <a:lumMod val="10000"/>
                  </a:srgbClr>
                </a:solidFill>
                <a:effectLst/>
                <a:uLnTx/>
                <a:uFillTx/>
                <a:latin typeface="Calibri" panose="020F0502020204030204" pitchFamily="34" charset="0"/>
                <a:ea typeface="+mn-ea"/>
                <a:cs typeface="Calibri" panose="020F0502020204030204" pitchFamily="34" charset="0"/>
              </a:rPr>
              <a:t>Empty recyclables out of the plastic bags into the recycling cart or dumpster</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DFE3E5">
                    <a:lumMod val="10000"/>
                  </a:srgbClr>
                </a:solidFill>
                <a:effectLst/>
                <a:uLnTx/>
                <a:uFillTx/>
                <a:latin typeface="Calibri" panose="020F0502020204030204" pitchFamily="34" charset="0"/>
                <a:ea typeface="+mn-ea"/>
                <a:cs typeface="Calibri" panose="020F0502020204030204" pitchFamily="34" charset="0"/>
              </a:rPr>
              <a:t>Place empty bags in the trash or reuse the bag</a:t>
            </a:r>
          </a:p>
          <a:p>
            <a:pPr marL="342900" marR="0" lvl="0" indent="-342900" algn="l" defTabSz="914400" rtl="0" eaLnBrk="1" fontAlgn="auto" latinLnBrk="0" hangingPunct="1">
              <a:lnSpc>
                <a:spcPct val="85000"/>
              </a:lnSpc>
              <a:spcBef>
                <a:spcPts val="0"/>
              </a:spcBef>
              <a:spcAft>
                <a:spcPts val="600"/>
              </a:spcAft>
              <a:buClrTx/>
              <a:buSzPts val="1000"/>
              <a:buFont typeface="Arial" pitchFamily="34" charset="0"/>
              <a:buChar char=" "/>
              <a:tabLst>
                <a:tab pos="457200" algn="l"/>
              </a:tabLst>
              <a:defRPr/>
            </a:pPr>
            <a:endParaRPr kumimoji="0" lang="en-US" sz="18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pic>
        <p:nvPicPr>
          <p:cNvPr id="8" name="Picture 7">
            <a:extLst>
              <a:ext uri="{FF2B5EF4-FFF2-40B4-BE49-F238E27FC236}">
                <a16:creationId xmlns:a16="http://schemas.microsoft.com/office/drawing/2014/main" id="{AEC7DB93-DBF7-488D-8D13-27D374E3F94F}"/>
              </a:ext>
            </a:extLst>
          </p:cNvPr>
          <p:cNvPicPr/>
          <p:nvPr/>
        </p:nvPicPr>
        <p:blipFill>
          <a:blip r:embed="rId5" cstate="print">
            <a:extLst>
              <a:ext uri="{28A0092B-C50C-407E-A947-70E740481C1C}">
                <a14:useLocalDpi xmlns:a14="http://schemas.microsoft.com/office/drawing/2010/main" val="0"/>
              </a:ext>
            </a:extLst>
          </a:blip>
          <a:stretch>
            <a:fillRect/>
          </a:stretch>
        </p:blipFill>
        <p:spPr>
          <a:xfrm>
            <a:off x="10141527" y="4821382"/>
            <a:ext cx="602674" cy="775517"/>
          </a:xfrm>
          <a:prstGeom prst="rect">
            <a:avLst/>
          </a:prstGeom>
          <a:ln>
            <a:solidFill>
              <a:schemeClr val="accent1"/>
            </a:solidFill>
          </a:ln>
        </p:spPr>
      </p:pic>
      <p:sp>
        <p:nvSpPr>
          <p:cNvPr id="11" name="Oval 10">
            <a:extLst>
              <a:ext uri="{FF2B5EF4-FFF2-40B4-BE49-F238E27FC236}">
                <a16:creationId xmlns:a16="http://schemas.microsoft.com/office/drawing/2014/main" id="{79351BDF-6475-4C65-B7B5-8C07C34923C6}"/>
              </a:ext>
            </a:extLst>
          </p:cNvPr>
          <p:cNvSpPr/>
          <p:nvPr/>
        </p:nvSpPr>
        <p:spPr>
          <a:xfrm>
            <a:off x="9590825" y="1907722"/>
            <a:ext cx="1704077" cy="1606362"/>
          </a:xfrm>
          <a:prstGeom prst="ellipse">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dirty="0">
              <a:ln>
                <a:noFill/>
              </a:ln>
              <a:solidFill>
                <a:prstClr val="white"/>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5024616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503853" y="228600"/>
            <a:ext cx="12192000" cy="1402080"/>
          </a:xfrm>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Help Us Recycle Right</a:t>
            </a:r>
          </a:p>
        </p:txBody>
      </p:sp>
      <p:sp>
        <p:nvSpPr>
          <p:cNvPr id="17" name="Rectangle 16">
            <a:extLst>
              <a:ext uri="{FF2B5EF4-FFF2-40B4-BE49-F238E27FC236}">
                <a16:creationId xmlns:a16="http://schemas.microsoft.com/office/drawing/2014/main" id="{A60050C0-6C41-4BB2-8230-850344C3EE84}"/>
              </a:ext>
            </a:extLst>
          </p:cNvPr>
          <p:cNvSpPr/>
          <p:nvPr/>
        </p:nvSpPr>
        <p:spPr>
          <a:xfrm>
            <a:off x="501309" y="1253205"/>
            <a:ext cx="4920097" cy="5376195"/>
          </a:xfrm>
          <a:prstGeom prst="rect">
            <a:avLst/>
          </a:prstGeom>
        </p:spPr>
        <p:txBody>
          <a:bodyPr vert="horz" lIns="91440" tIns="45720" rIns="91440" bIns="45720" rtlCol="0">
            <a:noAutofit/>
          </a:bodyPr>
          <a:lstStyle/>
          <a:p>
            <a:pPr marL="112712" marR="0" lvl="0" indent="0" algn="l" defTabSz="914400" rtl="0" eaLnBrk="1" fontAlgn="auto" latinLnBrk="0" hangingPunct="1">
              <a:lnSpc>
                <a:spcPct val="95000"/>
              </a:lnSpc>
              <a:spcBef>
                <a:spcPts val="0"/>
              </a:spcBef>
              <a:spcAft>
                <a:spcPts val="600"/>
              </a:spcAft>
              <a:buClrTx/>
              <a:buSzTx/>
              <a:buFontTx/>
              <a:buNone/>
              <a:tabLst/>
              <a:defRPr/>
            </a:pPr>
            <a:endParaRPr kumimoji="0" lang="en-US" sz="2400" b="0" i="0" u="none" strike="noStrike" kern="1200" cap="none" spc="0" normalizeH="0" baseline="0" noProof="0" dirty="0">
              <a:ln>
                <a:noFill/>
              </a:ln>
              <a:solidFill>
                <a:srgbClr val="335B74">
                  <a:lumMod val="50000"/>
                </a:srgbClr>
              </a:solidFill>
              <a:effectLst/>
              <a:uLnTx/>
              <a:uFillTx/>
              <a:latin typeface="Calibri" panose="020F0502020204030204" pitchFamily="34" charset="0"/>
              <a:ea typeface="+mn-ea"/>
              <a:cs typeface="Calibri" panose="020F0502020204030204" pitchFamily="34" charset="0"/>
            </a:endParaRPr>
          </a:p>
          <a:p>
            <a:pPr marR="0" lvl="0" algn="l" defTabSz="914400" rtl="0" eaLnBrk="1" fontAlgn="auto" latinLnBrk="0" hangingPunct="1">
              <a:lnSpc>
                <a:spcPct val="95000"/>
              </a:lnSpc>
              <a:spcBef>
                <a:spcPts val="0"/>
              </a:spcBef>
              <a:spcAft>
                <a:spcPts val="600"/>
              </a:spcAft>
              <a:buClrTx/>
              <a:buSzTx/>
              <a:buFontTx/>
              <a:buNone/>
              <a:tabLst/>
              <a:defRPr/>
            </a:pPr>
            <a:r>
              <a:rPr kumimoji="0" lang="en-US" sz="3200" b="1"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t>Keep containers together. </a:t>
            </a:r>
          </a:p>
          <a:p>
            <a:pPr marR="0" lvl="0" algn="l" defTabSz="914400" rtl="0" eaLnBrk="1" fontAlgn="auto" latinLnBrk="0" hangingPunct="1">
              <a:lnSpc>
                <a:spcPct val="95000"/>
              </a:lnSpc>
              <a:spcBef>
                <a:spcPts val="0"/>
              </a:spcBef>
              <a:spcAft>
                <a:spcPts val="600"/>
              </a:spcAft>
              <a:buClrTx/>
              <a:buSzTx/>
              <a:buFontTx/>
              <a:buNone/>
              <a:tabLst/>
              <a:defRPr/>
            </a:pPr>
            <a:r>
              <a:rPr kumimoji="0" lang="en-US" sz="2800" b="0" i="0" u="none" strike="noStrike" kern="1200" cap="none" spc="0" normalizeH="0" baseline="0" noProof="0" dirty="0">
                <a:ln>
                  <a:noFill/>
                </a:ln>
                <a:solidFill>
                  <a:srgbClr val="335B74">
                    <a:lumMod val="50000"/>
                  </a:srgbClr>
                </a:solidFill>
                <a:effectLst/>
                <a:uLnTx/>
                <a:uFillTx/>
                <a:latin typeface="Calibri" panose="020F0502020204030204" pitchFamily="34" charset="0"/>
                <a:ea typeface="+mn-ea"/>
                <a:cs typeface="Calibri" panose="020F0502020204030204" pitchFamily="34" charset="0"/>
              </a:rPr>
              <a:t>Make sure there is a recycling container within 10 feet of each trash </a:t>
            </a:r>
          </a:p>
          <a:p>
            <a:pPr marL="569912" marR="0" lvl="0" indent="-457200" algn="l" defTabSz="914400" rtl="0" eaLnBrk="1" fontAlgn="auto" latinLnBrk="0" hangingPunct="1">
              <a:lnSpc>
                <a:spcPct val="95000"/>
              </a:lnSpc>
              <a:spcBef>
                <a:spcPts val="0"/>
              </a:spcBef>
              <a:spcAft>
                <a:spcPts val="600"/>
              </a:spcAft>
              <a:buClrTx/>
              <a:buSzTx/>
              <a:buFont typeface="Arial" panose="020B0604020202020204" pitchFamily="34" charset="0"/>
              <a:buChar char="•"/>
              <a:tabLst/>
              <a:defRPr/>
            </a:pPr>
            <a:endParaRPr kumimoji="0" lang="en-US" sz="2400" b="0" i="0" u="none" strike="noStrike" kern="1200" cap="none" spc="0" normalizeH="0" baseline="0" noProof="0" dirty="0">
              <a:ln>
                <a:noFill/>
              </a:ln>
              <a:solidFill>
                <a:srgbClr val="335B74">
                  <a:lumMod val="50000"/>
                </a:srgbClr>
              </a:solidFill>
              <a:effectLst/>
              <a:uLnTx/>
              <a:uFillTx/>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85000"/>
              </a:lnSpc>
              <a:spcBef>
                <a:spcPts val="0"/>
              </a:spcBef>
              <a:spcAft>
                <a:spcPts val="600"/>
              </a:spcAft>
              <a:buClrTx/>
              <a:buSzTx/>
              <a:buFontTx/>
              <a:buNone/>
              <a:tabLst/>
              <a:defRPr/>
            </a:pPr>
            <a:r>
              <a:rPr kumimoji="0" lang="en-US" sz="3200" b="1"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t>Avoid overflow.</a:t>
            </a:r>
          </a:p>
          <a:p>
            <a:pPr marL="0" marR="0" lvl="0" indent="0" algn="l" defTabSz="914400" rtl="0" eaLnBrk="1" fontAlgn="auto" latinLnBrk="0" hangingPunct="1">
              <a:lnSpc>
                <a:spcPct val="85000"/>
              </a:lnSpc>
              <a:spcBef>
                <a:spcPts val="0"/>
              </a:spcBef>
              <a:spcAft>
                <a:spcPts val="600"/>
              </a:spcAft>
              <a:buClrTx/>
              <a:buSzTx/>
              <a:buFontTx/>
              <a:buNone/>
              <a:tabLst/>
              <a:defRPr/>
            </a:pPr>
            <a:r>
              <a:rPr kumimoji="0" lang="en-US" sz="2800" b="0" i="0" u="none" strike="noStrike" kern="1200" cap="none" spc="0" normalizeH="0" baseline="0" noProof="0" dirty="0">
                <a:ln>
                  <a:noFill/>
                </a:ln>
                <a:solidFill>
                  <a:srgbClr val="335B74">
                    <a:lumMod val="50000"/>
                  </a:srgbClr>
                </a:solidFill>
                <a:effectLst/>
                <a:uLnTx/>
                <a:uFillTx/>
                <a:latin typeface="Calibri" panose="020F0502020204030204" pitchFamily="34" charset="0"/>
                <a:ea typeface="+mn-ea"/>
                <a:cs typeface="Calibri" panose="020F0502020204030204" pitchFamily="34" charset="0"/>
              </a:rPr>
              <a:t>Make sure containers are large enough or emptied frequently enough to avoid overflow</a:t>
            </a:r>
          </a:p>
          <a:p>
            <a:pPr marL="342900" marR="0" lvl="0" indent="-342900" algn="l" defTabSz="914400" rtl="0" eaLnBrk="1" fontAlgn="auto" latinLnBrk="0" hangingPunct="1">
              <a:lnSpc>
                <a:spcPct val="85000"/>
              </a:lnSpc>
              <a:spcBef>
                <a:spcPts val="0"/>
              </a:spcBef>
              <a:spcAft>
                <a:spcPts val="600"/>
              </a:spcAft>
              <a:buClrTx/>
              <a:buSzPts val="1000"/>
              <a:buFont typeface="Arial" pitchFamily="34" charset="0"/>
              <a:buChar char=" "/>
              <a:tabLst>
                <a:tab pos="457200" algn="l"/>
              </a:tabLst>
              <a:defRPr/>
            </a:pP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pic>
        <p:nvPicPr>
          <p:cNvPr id="4" name="Picture 3">
            <a:extLst>
              <a:ext uri="{FF2B5EF4-FFF2-40B4-BE49-F238E27FC236}">
                <a16:creationId xmlns:a16="http://schemas.microsoft.com/office/drawing/2014/main" id="{BA6A9CF2-3B84-4986-A99A-DD09564C2FA8}"/>
              </a:ext>
            </a:extLst>
          </p:cNvPr>
          <p:cNvPicPr>
            <a:picLocks noChangeAspect="1"/>
          </p:cNvPicPr>
          <p:nvPr/>
        </p:nvPicPr>
        <p:blipFill>
          <a:blip r:embed="rId3"/>
          <a:stretch>
            <a:fillRect/>
          </a:stretch>
        </p:blipFill>
        <p:spPr>
          <a:xfrm>
            <a:off x="5706888" y="1777480"/>
            <a:ext cx="5981259" cy="4519411"/>
          </a:xfrm>
          <a:prstGeom prst="rect">
            <a:avLst/>
          </a:prstGeom>
        </p:spPr>
      </p:pic>
    </p:spTree>
    <p:extLst>
      <p:ext uri="{BB962C8B-B14F-4D97-AF65-F5344CB8AC3E}">
        <p14:creationId xmlns:p14="http://schemas.microsoft.com/office/powerpoint/2010/main" val="127868414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429209" y="0"/>
            <a:ext cx="12192000" cy="1402080"/>
          </a:xfrm>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Help Us Recycle Right</a:t>
            </a:r>
          </a:p>
        </p:txBody>
      </p:sp>
      <p:sp>
        <p:nvSpPr>
          <p:cNvPr id="17" name="Rectangle 16">
            <a:extLst>
              <a:ext uri="{FF2B5EF4-FFF2-40B4-BE49-F238E27FC236}">
                <a16:creationId xmlns:a16="http://schemas.microsoft.com/office/drawing/2014/main" id="{A60050C0-6C41-4BB2-8230-850344C3EE84}"/>
              </a:ext>
            </a:extLst>
          </p:cNvPr>
          <p:cNvSpPr/>
          <p:nvPr/>
        </p:nvSpPr>
        <p:spPr>
          <a:xfrm>
            <a:off x="429209" y="1188804"/>
            <a:ext cx="7159124" cy="5444837"/>
          </a:xfrm>
          <a:prstGeom prst="rect">
            <a:avLst/>
          </a:prstGeom>
        </p:spPr>
        <p:txBody>
          <a:bodyPr vert="horz" lIns="91440" tIns="45720" rIns="91440" bIns="45720" rtlCol="0">
            <a:noAutofit/>
          </a:bodyPr>
          <a:lstStyle/>
          <a:p>
            <a:pPr marL="0" marR="0" lvl="0" indent="0" algn="l" defTabSz="914400" rtl="0" eaLnBrk="1" fontAlgn="auto" latinLnBrk="0" hangingPunct="1">
              <a:lnSpc>
                <a:spcPct val="85000"/>
              </a:lnSpc>
              <a:spcBef>
                <a:spcPts val="0"/>
              </a:spcBef>
              <a:spcAft>
                <a:spcPts val="600"/>
              </a:spcAft>
              <a:buClrTx/>
              <a:buSzTx/>
              <a:buFontTx/>
              <a:buNone/>
              <a:tabLst/>
              <a:defRPr/>
            </a:pPr>
            <a:r>
              <a:rPr kumimoji="0" lang="en-US" sz="3200" b="1" i="0" u="none" strike="noStrike" kern="1200" cap="none" spc="0" normalizeH="0" baseline="0" noProof="0" dirty="0">
                <a:ln>
                  <a:noFill/>
                </a:ln>
                <a:solidFill>
                  <a:schemeClr val="bg1"/>
                </a:solidFill>
                <a:effectLst/>
                <a:uLnTx/>
                <a:uFillTx/>
                <a:latin typeface="Calibri" panose="020F0502020204030204" pitchFamily="34" charset="0"/>
                <a:ea typeface="+mn-ea"/>
                <a:cs typeface="Calibri" panose="020F0502020204030204" pitchFamily="34" charset="0"/>
              </a:rPr>
              <a:t>Check the labels.</a:t>
            </a:r>
          </a:p>
          <a:p>
            <a:pPr lvl="0" defTabSz="914400">
              <a:lnSpc>
                <a:spcPct val="85000"/>
              </a:lnSpc>
              <a:spcAft>
                <a:spcPts val="1200"/>
              </a:spcAft>
              <a:defRPr/>
            </a:pPr>
            <a:r>
              <a:rPr lang="en-US" sz="2800" dirty="0">
                <a:solidFill>
                  <a:schemeClr val="tx2">
                    <a:lumMod val="10000"/>
                  </a:schemeClr>
                </a:solidFill>
                <a:latin typeface="Calibri" panose="020F0502020204030204" pitchFamily="34" charset="0"/>
                <a:cs typeface="Calibri" panose="020F0502020204030204" pitchFamily="34" charset="0"/>
              </a:rPr>
              <a:t>Help us ensure each container has a label that follows County labeling rules for color, words and images:</a:t>
            </a:r>
          </a:p>
          <a:p>
            <a:pPr lvl="0" defTabSz="914400">
              <a:lnSpc>
                <a:spcPct val="85000"/>
              </a:lnSpc>
              <a:spcAft>
                <a:spcPts val="1200"/>
              </a:spcAft>
              <a:defRPr/>
            </a:pPr>
            <a:r>
              <a:rPr lang="en-US" sz="2800" dirty="0">
                <a:solidFill>
                  <a:srgbClr val="DFE3E5">
                    <a:lumMod val="10000"/>
                  </a:srgbClr>
                </a:solidFill>
                <a:latin typeface="Calibri" panose="020F0502020204030204" pitchFamily="34" charset="0"/>
                <a:cs typeface="Calibri" panose="020F0502020204030204" pitchFamily="34" charset="0"/>
              </a:rPr>
              <a:t>Each </a:t>
            </a:r>
            <a:r>
              <a:rPr lang="en-US" sz="2800" b="1" dirty="0">
                <a:solidFill>
                  <a:srgbClr val="335B74"/>
                </a:solidFill>
                <a:latin typeface="Calibri" panose="020F0502020204030204" pitchFamily="34" charset="0"/>
                <a:cs typeface="Calibri" panose="020F0502020204030204" pitchFamily="34" charset="0"/>
              </a:rPr>
              <a:t>RECYCLING</a:t>
            </a:r>
            <a:r>
              <a:rPr lang="en-US" sz="2800" dirty="0">
                <a:solidFill>
                  <a:srgbClr val="DFE3E5">
                    <a:lumMod val="10000"/>
                  </a:srgbClr>
                </a:solidFill>
                <a:latin typeface="Calibri" panose="020F0502020204030204" pitchFamily="34" charset="0"/>
                <a:cs typeface="Calibri" panose="020F0502020204030204" pitchFamily="34" charset="0"/>
              </a:rPr>
              <a:t> container has a label:</a:t>
            </a:r>
          </a:p>
          <a:p>
            <a:pPr marL="1082675" lvl="0" indent="-457200" defTabSz="914400">
              <a:lnSpc>
                <a:spcPct val="85000"/>
              </a:lnSpc>
              <a:buFont typeface="Arial" panose="020B0604020202020204" pitchFamily="34" charset="0"/>
              <a:buChar char="•"/>
              <a:defRPr/>
            </a:pPr>
            <a:r>
              <a:rPr lang="en-US" sz="2800" dirty="0">
                <a:solidFill>
                  <a:srgbClr val="DFE3E5">
                    <a:lumMod val="10000"/>
                  </a:srgbClr>
                </a:solidFill>
                <a:latin typeface="Calibri" panose="020F0502020204030204" pitchFamily="34" charset="0"/>
                <a:cs typeface="Calibri" panose="020F0502020204030204" pitchFamily="34" charset="0"/>
              </a:rPr>
              <a:t>Color: </a:t>
            </a:r>
            <a:r>
              <a:rPr lang="en-US" sz="2800" dirty="0">
                <a:solidFill>
                  <a:schemeClr val="bg1"/>
                </a:solidFill>
                <a:latin typeface="Calibri" panose="020F0502020204030204" pitchFamily="34" charset="0"/>
                <a:cs typeface="Calibri" panose="020F0502020204030204" pitchFamily="34" charset="0"/>
              </a:rPr>
              <a:t>Blue</a:t>
            </a:r>
            <a:r>
              <a:rPr lang="en-US" sz="2800" dirty="0">
                <a:solidFill>
                  <a:srgbClr val="DFE3E5">
                    <a:lumMod val="10000"/>
                  </a:srgbClr>
                </a:solidFill>
                <a:latin typeface="Calibri" panose="020F0502020204030204" pitchFamily="34" charset="0"/>
                <a:cs typeface="Calibri" panose="020F0502020204030204" pitchFamily="34" charset="0"/>
              </a:rPr>
              <a:t> </a:t>
            </a:r>
          </a:p>
          <a:p>
            <a:pPr marL="1082675" lvl="0" indent="-457200" defTabSz="914400">
              <a:lnSpc>
                <a:spcPct val="85000"/>
              </a:lnSpc>
              <a:buFont typeface="Arial" panose="020B0604020202020204" pitchFamily="34" charset="0"/>
              <a:buChar char="•"/>
              <a:defRPr/>
            </a:pPr>
            <a:r>
              <a:rPr lang="en-US" sz="2800" dirty="0">
                <a:solidFill>
                  <a:srgbClr val="DFE3E5">
                    <a:lumMod val="10000"/>
                  </a:srgbClr>
                </a:solidFill>
                <a:latin typeface="Calibri" panose="020F0502020204030204" pitchFamily="34" charset="0"/>
                <a:cs typeface="Calibri" panose="020F0502020204030204" pitchFamily="34" charset="0"/>
              </a:rPr>
              <a:t>Title: Recycle or Recycling </a:t>
            </a:r>
          </a:p>
          <a:p>
            <a:pPr marL="1082675" lvl="0" indent="-457200" defTabSz="914400">
              <a:lnSpc>
                <a:spcPct val="85000"/>
              </a:lnSpc>
              <a:spcAft>
                <a:spcPts val="1200"/>
              </a:spcAft>
              <a:buFont typeface="Arial" panose="020B0604020202020204" pitchFamily="34" charset="0"/>
              <a:buChar char="•"/>
              <a:defRPr/>
            </a:pPr>
            <a:r>
              <a:rPr lang="en-US" sz="2800" dirty="0">
                <a:solidFill>
                  <a:srgbClr val="DFE3E5">
                    <a:lumMod val="10000"/>
                  </a:srgbClr>
                </a:solidFill>
                <a:latin typeface="Calibri" panose="020F0502020204030204" pitchFamily="34" charset="0"/>
                <a:cs typeface="Calibri" panose="020F0502020204030204" pitchFamily="34" charset="0"/>
              </a:rPr>
              <a:t>Has recycling symbol, uses County standardized images of designated materials collected</a:t>
            </a:r>
          </a:p>
          <a:p>
            <a:pPr marL="0" lvl="2">
              <a:defRPr/>
            </a:pPr>
            <a:r>
              <a:rPr lang="en-US" sz="2800" dirty="0">
                <a:solidFill>
                  <a:srgbClr val="DFE3E5">
                    <a:lumMod val="10000"/>
                  </a:srgbClr>
                </a:solidFill>
                <a:latin typeface="Calibri" panose="020F0502020204030204" pitchFamily="34" charset="0"/>
                <a:cs typeface="Calibri" panose="020F0502020204030204" pitchFamily="34" charset="0"/>
              </a:rPr>
              <a:t>Each </a:t>
            </a:r>
            <a:r>
              <a:rPr lang="en-US" sz="2800" b="1" dirty="0">
                <a:solidFill>
                  <a:srgbClr val="DFE3E5">
                    <a:lumMod val="25000"/>
                  </a:srgbClr>
                </a:solidFill>
                <a:latin typeface="Calibri" panose="020F0502020204030204" pitchFamily="34" charset="0"/>
                <a:cs typeface="Calibri" panose="020F0502020204030204" pitchFamily="34" charset="0"/>
              </a:rPr>
              <a:t>TRASH</a:t>
            </a:r>
            <a:r>
              <a:rPr lang="en-US" sz="2800" dirty="0">
                <a:solidFill>
                  <a:srgbClr val="DFE3E5">
                    <a:lumMod val="10000"/>
                  </a:srgbClr>
                </a:solidFill>
                <a:latin typeface="Calibri" panose="020F0502020204030204" pitchFamily="34" charset="0"/>
                <a:cs typeface="Calibri" panose="020F0502020204030204" pitchFamily="34" charset="0"/>
              </a:rPr>
              <a:t> container has a label:</a:t>
            </a:r>
          </a:p>
          <a:p>
            <a:pPr marL="1371600" lvl="2" indent="-457200">
              <a:buFont typeface="Wingdings" panose="05000000000000000000" pitchFamily="2" charset="2"/>
              <a:buChar char="§"/>
              <a:defRPr/>
            </a:pPr>
            <a:r>
              <a:rPr lang="en-US" sz="2800" dirty="0">
                <a:solidFill>
                  <a:srgbClr val="DFE3E5">
                    <a:lumMod val="10000"/>
                  </a:srgbClr>
                </a:solidFill>
                <a:latin typeface="Calibri" panose="020F0502020204030204" pitchFamily="34" charset="0"/>
                <a:cs typeface="Calibri" panose="020F0502020204030204" pitchFamily="34" charset="0"/>
              </a:rPr>
              <a:t>Color: Black or Gray </a:t>
            </a:r>
          </a:p>
          <a:p>
            <a:pPr marL="1371600" lvl="2" indent="-457200">
              <a:buFont typeface="Wingdings" panose="05000000000000000000" pitchFamily="2" charset="2"/>
              <a:buChar char="§"/>
              <a:defRPr/>
            </a:pPr>
            <a:r>
              <a:rPr lang="en-US" sz="2800" dirty="0">
                <a:solidFill>
                  <a:srgbClr val="DFE3E5">
                    <a:lumMod val="10000"/>
                  </a:srgbClr>
                </a:solidFill>
                <a:latin typeface="Calibri" panose="020F0502020204030204" pitchFamily="34" charset="0"/>
                <a:cs typeface="Calibri" panose="020F0502020204030204" pitchFamily="34" charset="0"/>
              </a:rPr>
              <a:t>Title: Trash</a:t>
            </a:r>
          </a:p>
          <a:p>
            <a:pPr marL="0" marR="0" lvl="0" indent="0" algn="l" defTabSz="914400" rtl="0" eaLnBrk="1" fontAlgn="auto" latinLnBrk="0" hangingPunct="1">
              <a:lnSpc>
                <a:spcPct val="85000"/>
              </a:lnSpc>
              <a:spcBef>
                <a:spcPts val="0"/>
              </a:spcBef>
              <a:spcAft>
                <a:spcPts val="600"/>
              </a:spcAft>
              <a:buClrTx/>
              <a:buSzTx/>
              <a:buFontTx/>
              <a:buNone/>
              <a:tabLst/>
              <a:defRPr/>
            </a:pPr>
            <a:r>
              <a:rPr kumimoji="0" lang="en-US" sz="3200" b="1" i="0" u="none" strike="noStrike" kern="1200" cap="none" spc="0" normalizeH="0" baseline="0" noProof="0" dirty="0">
                <a:ln>
                  <a:noFill/>
                </a:ln>
                <a:solidFill>
                  <a:srgbClr val="335B74">
                    <a:lumMod val="50000"/>
                  </a:srgbClr>
                </a:solidFill>
                <a:effectLst/>
                <a:uLnTx/>
                <a:uFillTx/>
                <a:latin typeface="Calibri" panose="020F0502020204030204" pitchFamily="34" charset="0"/>
                <a:ea typeface="+mn-ea"/>
                <a:cs typeface="Calibri" panose="020F0502020204030204" pitchFamily="34" charset="0"/>
              </a:rPr>
              <a:t> </a:t>
            </a:r>
            <a:endParaRPr kumimoji="0" lang="en-US" sz="1600" b="0" i="0" u="none" strike="noStrike" kern="1200" cap="none" spc="0" normalizeH="0" baseline="0" noProof="0" dirty="0">
              <a:ln>
                <a:noFill/>
              </a:ln>
              <a:solidFill>
                <a:prstClr val="white"/>
              </a:solidFill>
              <a:effectLst/>
              <a:uLnTx/>
              <a:uFillTx/>
              <a:latin typeface="Calibri Light" panose="020F0302020204030204"/>
              <a:ea typeface="+mn-ea"/>
              <a:cs typeface="+mn-cs"/>
            </a:endParaRPr>
          </a:p>
        </p:txBody>
      </p:sp>
      <p:sp>
        <p:nvSpPr>
          <p:cNvPr id="8" name="TextBox 7">
            <a:extLst>
              <a:ext uri="{FF2B5EF4-FFF2-40B4-BE49-F238E27FC236}">
                <a16:creationId xmlns:a16="http://schemas.microsoft.com/office/drawing/2014/main" id="{0177FA4B-7DC7-4AFD-ACA4-6CC536BB5462}"/>
              </a:ext>
            </a:extLst>
          </p:cNvPr>
          <p:cNvSpPr txBox="1"/>
          <p:nvPr/>
        </p:nvSpPr>
        <p:spPr>
          <a:xfrm>
            <a:off x="7756291" y="5889809"/>
            <a:ext cx="3907816" cy="523220"/>
          </a:xfrm>
          <a:prstGeom prst="rect">
            <a:avLst/>
          </a:prstGeom>
          <a:noFill/>
        </p:spPr>
        <p:txBody>
          <a:bodyPr wrap="square" rtlCol="0">
            <a:spAutoFit/>
          </a:bodyPr>
          <a:lstStyle/>
          <a:p>
            <a:pPr marL="0" marR="0" lvl="0" indent="0" algn="ctr" defTabSz="4572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dirty="0">
                <a:ln>
                  <a:noFill/>
                </a:ln>
                <a:solidFill>
                  <a:srgbClr val="DFE3E5">
                    <a:lumMod val="10000"/>
                  </a:srgbClr>
                </a:solidFill>
                <a:effectLst/>
                <a:uLnTx/>
                <a:uFillTx/>
                <a:latin typeface="Calibri Light" panose="020F0302020204030204"/>
                <a:ea typeface="+mn-ea"/>
                <a:cs typeface="+mn-cs"/>
              </a:rPr>
              <a:t>Order labels at </a:t>
            </a:r>
            <a:r>
              <a:rPr kumimoji="0" lang="en-US" sz="1400" b="0" i="0" u="none" strike="noStrike" kern="1200" cap="none" spc="0" normalizeH="0" baseline="0" noProof="0" dirty="0">
                <a:ln>
                  <a:noFill/>
                </a:ln>
                <a:solidFill>
                  <a:prstClr val="white"/>
                </a:solidFill>
                <a:effectLst/>
                <a:uLnTx/>
                <a:uFillTx/>
                <a:latin typeface="Calibri Light" panose="020F0302020204030204"/>
                <a:ea typeface="+mn-ea"/>
                <a:cs typeface="+mn-cs"/>
                <a:hlinkClick r:id="rId3"/>
              </a:rPr>
              <a:t>www.dakotacounty.us</a:t>
            </a:r>
            <a:r>
              <a:rPr kumimoji="0" lang="en-US" sz="1400" b="0" i="0" u="none" strike="noStrike" kern="1200" cap="none" spc="0" normalizeH="0" baseline="0" noProof="0" dirty="0">
                <a:ln>
                  <a:noFill/>
                </a:ln>
                <a:solidFill>
                  <a:prstClr val="white"/>
                </a:solidFill>
                <a:effectLst/>
                <a:uLnTx/>
                <a:uFillTx/>
                <a:latin typeface="Calibri Light" panose="020F0302020204030204"/>
                <a:ea typeface="+mn-ea"/>
                <a:cs typeface="+mn-cs"/>
              </a:rPr>
              <a:t>, </a:t>
            </a:r>
            <a:r>
              <a:rPr kumimoji="0" lang="en-US" sz="1400" b="0" i="0" u="none" strike="noStrike" kern="1200" cap="none" spc="0" normalizeH="0" baseline="0" noProof="0" dirty="0">
                <a:ln>
                  <a:noFill/>
                </a:ln>
                <a:solidFill>
                  <a:srgbClr val="DFE3E5">
                    <a:lumMod val="10000"/>
                  </a:srgbClr>
                </a:solidFill>
                <a:effectLst/>
                <a:uLnTx/>
                <a:uFillTx/>
                <a:latin typeface="Calibri Light" panose="020F0302020204030204"/>
                <a:ea typeface="+mn-ea"/>
                <a:cs typeface="+mn-cs"/>
              </a:rPr>
              <a:t>search </a:t>
            </a:r>
            <a:r>
              <a:rPr kumimoji="0" lang="en-US" sz="1400" b="0" i="1" u="none" strike="noStrike" kern="1200" cap="none" spc="0" normalizeH="0" baseline="0" noProof="0" dirty="0">
                <a:ln>
                  <a:noFill/>
                </a:ln>
                <a:solidFill>
                  <a:srgbClr val="DFE3E5">
                    <a:lumMod val="10000"/>
                  </a:srgbClr>
                </a:solidFill>
                <a:effectLst/>
                <a:uLnTx/>
                <a:uFillTx/>
                <a:latin typeface="Calibri Light" panose="020F0302020204030204"/>
                <a:ea typeface="+mn-ea"/>
                <a:cs typeface="+mn-cs"/>
              </a:rPr>
              <a:t>business  recycling </a:t>
            </a:r>
          </a:p>
        </p:txBody>
      </p:sp>
      <p:pic>
        <p:nvPicPr>
          <p:cNvPr id="3" name="Picture 2">
            <a:extLst>
              <a:ext uri="{FF2B5EF4-FFF2-40B4-BE49-F238E27FC236}">
                <a16:creationId xmlns:a16="http://schemas.microsoft.com/office/drawing/2014/main" id="{A7B9B49D-809F-49D8-881E-67A28253E422}"/>
              </a:ext>
            </a:extLst>
          </p:cNvPr>
          <p:cNvPicPr>
            <a:picLocks noChangeAspect="1"/>
          </p:cNvPicPr>
          <p:nvPr/>
        </p:nvPicPr>
        <p:blipFill>
          <a:blip r:embed="rId4"/>
          <a:stretch>
            <a:fillRect/>
          </a:stretch>
        </p:blipFill>
        <p:spPr>
          <a:xfrm>
            <a:off x="7408507" y="2183903"/>
            <a:ext cx="4603384" cy="3485294"/>
          </a:xfrm>
          <a:prstGeom prst="rect">
            <a:avLst/>
          </a:prstGeom>
        </p:spPr>
      </p:pic>
    </p:spTree>
    <p:extLst>
      <p:ext uri="{BB962C8B-B14F-4D97-AF65-F5344CB8AC3E}">
        <p14:creationId xmlns:p14="http://schemas.microsoft.com/office/powerpoint/2010/main" val="2750014580"/>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518300" y="112202"/>
            <a:ext cx="12192000" cy="1381176"/>
          </a:xfrm>
          <a:noFill/>
          <a:ln>
            <a:noFill/>
          </a:ln>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Recycle Right</a:t>
            </a:r>
          </a:p>
        </p:txBody>
      </p:sp>
      <p:sp>
        <p:nvSpPr>
          <p:cNvPr id="23" name="Content Placeholder 22">
            <a:extLst>
              <a:ext uri="{FF2B5EF4-FFF2-40B4-BE49-F238E27FC236}">
                <a16:creationId xmlns:a16="http://schemas.microsoft.com/office/drawing/2014/main" id="{29487D95-DF87-4441-B00B-18F43700C12E}"/>
              </a:ext>
            </a:extLst>
          </p:cNvPr>
          <p:cNvSpPr>
            <a:spLocks noGrp="1"/>
          </p:cNvSpPr>
          <p:nvPr>
            <p:ph sz="half" idx="1"/>
          </p:nvPr>
        </p:nvSpPr>
        <p:spPr>
          <a:xfrm>
            <a:off x="5025656" y="1769734"/>
            <a:ext cx="6888130" cy="5032743"/>
          </a:xfrm>
          <a:solidFill>
            <a:schemeClr val="tx1"/>
          </a:solidFill>
        </p:spPr>
        <p:txBody>
          <a:bodyPr>
            <a:normAutofit fontScale="92500" lnSpcReduction="10000"/>
          </a:bodyPr>
          <a:lstStyle/>
          <a:p>
            <a:pPr marL="0" lvl="0" indent="0" eaLnBrk="0" fontAlgn="base" hangingPunct="0">
              <a:lnSpc>
                <a:spcPct val="100000"/>
              </a:lnSpc>
              <a:spcBef>
                <a:spcPct val="0"/>
              </a:spcBef>
              <a:spcAft>
                <a:spcPct val="0"/>
              </a:spcAft>
              <a:buNone/>
              <a:tabLst>
                <a:tab pos="457200" algn="l"/>
              </a:tabLst>
            </a:pPr>
            <a:r>
              <a:rPr lang="en-US" altLang="en-US" sz="3000" b="1" dirty="0">
                <a:solidFill>
                  <a:schemeClr val="accent1">
                    <a:lumMod val="75000"/>
                  </a:schemeClr>
                </a:solidFill>
                <a:latin typeface="Calibri" panose="020F0502020204030204" pitchFamily="34" charset="0"/>
                <a:ea typeface="Times New Roman" panose="02020603050405020304" pitchFamily="18" charset="0"/>
                <a:cs typeface="Calibri" panose="020F0502020204030204" pitchFamily="34" charset="0"/>
              </a:rPr>
              <a:t>METAL CANS</a:t>
            </a:r>
            <a:endParaRPr lang="en-US" altLang="en-US" sz="3000" dirty="0">
              <a:solidFill>
                <a:schemeClr val="accent1">
                  <a:lumMod val="75000"/>
                </a:schemeClr>
              </a:solidFill>
            </a:endParaRPr>
          </a:p>
          <a:p>
            <a:pPr marL="0" lvl="0" indent="0" eaLnBrk="0" fontAlgn="base" hangingPunct="0">
              <a:lnSpc>
                <a:spcPct val="100000"/>
              </a:lnSpc>
              <a:spcBef>
                <a:spcPct val="0"/>
              </a:spcBef>
              <a:spcAft>
                <a:spcPct val="0"/>
              </a:spcAft>
              <a:buNone/>
              <a:tabLst>
                <a:tab pos="457200" algn="l"/>
              </a:tabLst>
            </a:pPr>
            <a:r>
              <a:rPr lang="en-US" altLang="en-US" dirty="0">
                <a:solidFill>
                  <a:schemeClr val="tx2">
                    <a:lumMod val="25000"/>
                  </a:schemeClr>
                </a:solidFill>
                <a:latin typeface="Calibri" panose="020F0502020204030204" pitchFamily="34" charset="0"/>
                <a:cs typeface="Calibri" panose="020F0502020204030204" pitchFamily="34" charset="0"/>
              </a:rPr>
              <a:t>F</a:t>
            </a:r>
            <a:r>
              <a:rPr lang="en-US" altLang="en-US" dirty="0">
                <a:solidFill>
                  <a:schemeClr val="tx2">
                    <a:lumMod val="25000"/>
                  </a:schemeClr>
                </a:solidFill>
                <a:latin typeface="Calibri" panose="020F0502020204030204" pitchFamily="34" charset="0"/>
                <a:ea typeface="Times New Roman" panose="02020603050405020304" pitchFamily="18" charset="0"/>
                <a:cs typeface="Calibri" panose="020F0502020204030204" pitchFamily="34" charset="0"/>
              </a:rPr>
              <a:t>ood and beverage aluminum, tin, and steel cans</a:t>
            </a:r>
          </a:p>
          <a:p>
            <a:pPr marL="0" lvl="0" indent="0" eaLnBrk="0" fontAlgn="base" hangingPunct="0">
              <a:lnSpc>
                <a:spcPct val="100000"/>
              </a:lnSpc>
              <a:spcBef>
                <a:spcPct val="0"/>
              </a:spcBef>
              <a:spcAft>
                <a:spcPct val="0"/>
              </a:spcAft>
              <a:buNone/>
              <a:tabLst>
                <a:tab pos="457200" algn="l"/>
              </a:tabLst>
            </a:pPr>
            <a:r>
              <a:rPr lang="en-US" altLang="en-US" sz="2600" dirty="0">
                <a:solidFill>
                  <a:schemeClr val="tx2">
                    <a:lumMod val="25000"/>
                  </a:schemeClr>
                </a:solidFill>
                <a:latin typeface="Calibri" panose="020F0502020204030204" pitchFamily="34" charset="0"/>
                <a:ea typeface="Times New Roman" panose="02020603050405020304" pitchFamily="18" charset="0"/>
                <a:cs typeface="Calibri" panose="020F0502020204030204" pitchFamily="34" charset="0"/>
              </a:rPr>
              <a:t> </a:t>
            </a:r>
            <a:endParaRPr lang="en-US" altLang="en-US" sz="2100" dirty="0">
              <a:solidFill>
                <a:schemeClr val="tx2">
                  <a:lumMod val="25000"/>
                </a:schemeClr>
              </a:solidFill>
            </a:endParaRPr>
          </a:p>
          <a:p>
            <a:pPr marL="0" lvl="0" indent="0" eaLnBrk="0" fontAlgn="base" hangingPunct="0">
              <a:lnSpc>
                <a:spcPct val="100000"/>
              </a:lnSpc>
              <a:spcBef>
                <a:spcPct val="0"/>
              </a:spcBef>
              <a:spcAft>
                <a:spcPct val="0"/>
              </a:spcAft>
              <a:buNone/>
              <a:tabLst>
                <a:tab pos="457200" algn="l"/>
              </a:tabLst>
            </a:pPr>
            <a:r>
              <a:rPr lang="en-US" altLang="en-US" sz="3000" b="1" dirty="0">
                <a:solidFill>
                  <a:schemeClr val="accent1">
                    <a:lumMod val="75000"/>
                  </a:schemeClr>
                </a:solidFill>
                <a:latin typeface="Calibri" panose="020F0502020204030204" pitchFamily="34" charset="0"/>
                <a:ea typeface="Times New Roman" panose="02020603050405020304" pitchFamily="18" charset="0"/>
                <a:cs typeface="Calibri" panose="020F0502020204030204" pitchFamily="34" charset="0"/>
              </a:rPr>
              <a:t>GLASS BOTTLES AND JARS </a:t>
            </a:r>
          </a:p>
          <a:p>
            <a:pPr marL="0" indent="0" eaLnBrk="0" fontAlgn="base" hangingPunct="0">
              <a:lnSpc>
                <a:spcPct val="100000"/>
              </a:lnSpc>
              <a:spcBef>
                <a:spcPct val="0"/>
              </a:spcBef>
              <a:spcAft>
                <a:spcPct val="0"/>
              </a:spcAft>
              <a:buNone/>
              <a:tabLst>
                <a:tab pos="457200" algn="l"/>
              </a:tabLst>
            </a:pPr>
            <a:r>
              <a:rPr lang="en-US" altLang="en-US" dirty="0">
                <a:solidFill>
                  <a:schemeClr val="tx2">
                    <a:lumMod val="25000"/>
                  </a:schemeClr>
                </a:solidFill>
                <a:latin typeface="Calibri" panose="020F0502020204030204" pitchFamily="34" charset="0"/>
                <a:cs typeface="Calibri" panose="020F0502020204030204" pitchFamily="34" charset="0"/>
              </a:rPr>
              <a:t>Food and beverage bottles and jars </a:t>
            </a:r>
          </a:p>
          <a:p>
            <a:pPr marL="0" lvl="0" indent="0" eaLnBrk="0" fontAlgn="base" hangingPunct="0">
              <a:lnSpc>
                <a:spcPct val="100000"/>
              </a:lnSpc>
              <a:spcBef>
                <a:spcPct val="0"/>
              </a:spcBef>
              <a:spcAft>
                <a:spcPct val="0"/>
              </a:spcAft>
              <a:buNone/>
              <a:tabLst>
                <a:tab pos="457200" algn="l"/>
              </a:tabLst>
            </a:pPr>
            <a:endParaRPr lang="en-US" altLang="en-US" sz="2100" dirty="0">
              <a:solidFill>
                <a:schemeClr val="tx2">
                  <a:lumMod val="25000"/>
                </a:schemeClr>
              </a:solidFill>
              <a:latin typeface="Arial" panose="020B0604020202020204" pitchFamily="34" charset="0"/>
            </a:endParaRPr>
          </a:p>
          <a:p>
            <a:pPr marL="0" lvl="0" indent="0" eaLnBrk="0" fontAlgn="base" hangingPunct="0">
              <a:lnSpc>
                <a:spcPct val="120000"/>
              </a:lnSpc>
              <a:spcBef>
                <a:spcPct val="0"/>
              </a:spcBef>
              <a:spcAft>
                <a:spcPct val="0"/>
              </a:spcAft>
              <a:buNone/>
              <a:tabLst>
                <a:tab pos="457200" algn="l"/>
              </a:tabLst>
            </a:pPr>
            <a:r>
              <a:rPr lang="en-US" altLang="en-US" sz="3000" b="1" dirty="0">
                <a:solidFill>
                  <a:schemeClr val="accent1">
                    <a:lumMod val="75000"/>
                  </a:schemeClr>
                </a:solidFill>
                <a:latin typeface="Calibri" panose="020F0502020204030204" pitchFamily="34" charset="0"/>
                <a:ea typeface="Times New Roman" panose="02020603050405020304" pitchFamily="18" charset="0"/>
                <a:cs typeface="Calibri" panose="020F0502020204030204" pitchFamily="34" charset="0"/>
              </a:rPr>
              <a:t>PLASTIC BOTTLES, CONTAINERS AND JUGS </a:t>
            </a:r>
            <a:endParaRPr lang="en-US" sz="3000" b="1" dirty="0">
              <a:solidFill>
                <a:schemeClr val="accent1">
                  <a:lumMod val="75000"/>
                </a:schemeClr>
              </a:solidFill>
              <a:latin typeface="Calibri" panose="020F0502020204030204" pitchFamily="34" charset="0"/>
              <a:cs typeface="Calibri" panose="020F0502020204030204" pitchFamily="34" charset="0"/>
            </a:endParaRPr>
          </a:p>
          <a:p>
            <a:pPr marL="177800" lvl="0" indent="-177800" eaLnBrk="0" fontAlgn="base" hangingPunct="0">
              <a:lnSpc>
                <a:spcPct val="120000"/>
              </a:lnSpc>
              <a:spcBef>
                <a:spcPct val="0"/>
              </a:spcBef>
              <a:spcAft>
                <a:spcPct val="0"/>
              </a:spcAft>
              <a:buFont typeface="Arial" panose="020B0604020202020204" pitchFamily="34" charset="0"/>
              <a:buChar char="•"/>
              <a:tabLst>
                <a:tab pos="457200" algn="l"/>
              </a:tabLst>
            </a:pPr>
            <a:r>
              <a:rPr lang="en-US" dirty="0">
                <a:solidFill>
                  <a:schemeClr val="tx2">
                    <a:lumMod val="25000"/>
                  </a:schemeClr>
                </a:solidFill>
                <a:latin typeface="Calibri" panose="020F0502020204030204" pitchFamily="34" charset="0"/>
                <a:cs typeface="Calibri" panose="020F0502020204030204" pitchFamily="34" charset="0"/>
              </a:rPr>
              <a:t>Containers numbered 1, 2 or 5  </a:t>
            </a:r>
          </a:p>
          <a:p>
            <a:pPr marL="177800" lvl="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Soda, juice and water bottles</a:t>
            </a:r>
          </a:p>
          <a:p>
            <a:pPr marL="177800" lvl="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Milk and juice jugs</a:t>
            </a:r>
          </a:p>
          <a:p>
            <a:pPr marL="17780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Clear berry and produce containers</a:t>
            </a:r>
          </a:p>
          <a:p>
            <a:pPr marL="177800" lvl="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Margarine, cottage cheese, cream cheese, other tubs/lids</a:t>
            </a:r>
          </a:p>
          <a:p>
            <a:pPr marL="177800" lvl="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Laundry detergent bottles and jugs</a:t>
            </a:r>
          </a:p>
          <a:p>
            <a:endParaRPr lang="en-US" dirty="0">
              <a:solidFill>
                <a:schemeClr val="tx2">
                  <a:lumMod val="25000"/>
                </a:schemeClr>
              </a:solidFill>
            </a:endParaRPr>
          </a:p>
        </p:txBody>
      </p:sp>
      <p:sp>
        <p:nvSpPr>
          <p:cNvPr id="21" name="Rectangle 16">
            <a:extLst>
              <a:ext uri="{FF2B5EF4-FFF2-40B4-BE49-F238E27FC236}">
                <a16:creationId xmlns:a16="http://schemas.microsoft.com/office/drawing/2014/main" id="{2F37F4C4-3A49-44B3-B494-CEDF06748F0F}"/>
              </a:ext>
            </a:extLst>
          </p:cNvPr>
          <p:cNvSpPr>
            <a:spLocks noChangeArrowheads="1"/>
          </p:cNvSpPr>
          <p:nvPr/>
        </p:nvSpPr>
        <p:spPr bwMode="auto">
          <a:xfrm>
            <a:off x="421758" y="1752446"/>
            <a:ext cx="4529253" cy="4678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57200" algn="l"/>
              </a:tabLst>
              <a:defRPr/>
            </a:pPr>
            <a:r>
              <a:rPr kumimoji="0" lang="en-US" altLang="en-US" sz="2800" b="1" i="0" u="none" strike="noStrike" kern="1200" cap="none" spc="0" normalizeH="0" baseline="0" noProof="0" dirty="0">
                <a:ln>
                  <a:noFill/>
                </a:ln>
                <a:solidFill>
                  <a:schemeClr val="accent1">
                    <a:lumMod val="75000"/>
                  </a:schemeClr>
                </a:solidFill>
                <a:effectLst/>
                <a:uLnTx/>
                <a:uFillTx/>
                <a:latin typeface="Calibri" panose="020F0502020204030204" pitchFamily="34" charset="0"/>
                <a:ea typeface="Times New Roman" panose="02020603050405020304" pitchFamily="18" charset="0"/>
                <a:cs typeface="Calibri" panose="020F0502020204030204" pitchFamily="34" charset="0"/>
              </a:rPr>
              <a:t>PAPER</a:t>
            </a:r>
            <a:endParaRPr kumimoji="0" lang="en-US" altLang="en-US" sz="2800" b="0" i="0" u="none" strike="noStrike" kern="1200" cap="none" spc="0" normalizeH="0" baseline="0" noProof="0" dirty="0">
              <a:ln>
                <a:noFill/>
              </a:ln>
              <a:solidFill>
                <a:schemeClr val="accent1">
                  <a:lumMod val="75000"/>
                </a:schemeClr>
              </a:solidFill>
              <a:effectLst/>
              <a:uLnTx/>
              <a:uFillTx/>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Newspaper and inserts</a:t>
            </a:r>
            <a:endPar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Magazines and catalogs</a:t>
            </a:r>
            <a:endPar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Mail and office papers</a:t>
            </a:r>
            <a:r>
              <a:rPr kumimoji="0" lang="en-US" altLang="en-US" sz="2200" b="1"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defRPr/>
            </a:pPr>
            <a:endParaRPr kumimoji="0" lang="en-US" altLang="en-US" sz="1600" b="0" i="0" u="none" strike="noStrike" kern="1200" cap="none" spc="0" normalizeH="0" baseline="0" noProof="0" dirty="0">
              <a:ln>
                <a:noFill/>
              </a:ln>
              <a:solidFill>
                <a:srgbClr val="DFE3E5">
                  <a:lumMod val="25000"/>
                </a:srgbClr>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defRPr/>
            </a:pPr>
            <a:r>
              <a:rPr kumimoji="0" lang="en-US" altLang="en-US" sz="2800" b="1" i="0" u="none" strike="noStrike" kern="1200" cap="none" spc="0" normalizeH="0" baseline="0" noProof="0" dirty="0">
                <a:ln>
                  <a:noFill/>
                </a:ln>
                <a:solidFill>
                  <a:schemeClr val="accent1">
                    <a:lumMod val="75000"/>
                  </a:schemeClr>
                </a:solidFill>
                <a:effectLst/>
                <a:uLnTx/>
                <a:uFillTx/>
                <a:latin typeface="Calibri" panose="020F0502020204030204" pitchFamily="34" charset="0"/>
                <a:ea typeface="Times New Roman" panose="02020603050405020304" pitchFamily="18" charset="0"/>
                <a:cs typeface="Calibri" panose="020F0502020204030204" pitchFamily="34" charset="0"/>
              </a:rPr>
              <a:t>CARDBOARD</a:t>
            </a:r>
            <a:endParaRPr kumimoji="0" lang="en-US" altLang="en-US" sz="2800" b="0" i="0" u="none" strike="noStrike" kern="1200" cap="none" spc="0" normalizeH="0" baseline="0" noProof="0" dirty="0">
              <a:ln>
                <a:noFill/>
              </a:ln>
              <a:solidFill>
                <a:schemeClr val="accent1">
                  <a:lumMod val="75000"/>
                </a:schemeClr>
              </a:solidFill>
              <a:effectLst/>
              <a:uLnTx/>
              <a:uFillTx/>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Corrugated cardboard</a:t>
            </a: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Paperboard </a:t>
            </a: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(e.g., cracker boxes)</a:t>
            </a:r>
          </a:p>
          <a:p>
            <a:pPr marL="0" marR="0" lvl="0" indent="0" algn="l" defTabSz="914400" rtl="0" eaLnBrk="0" fontAlgn="base" latinLnBrk="0" hangingPunct="0">
              <a:lnSpc>
                <a:spcPct val="100000"/>
              </a:lnSpc>
              <a:spcBef>
                <a:spcPct val="0"/>
              </a:spcBef>
              <a:spcAft>
                <a:spcPct val="0"/>
              </a:spcAft>
              <a:buClrTx/>
              <a:buSzTx/>
              <a:buFontTx/>
              <a:buNone/>
              <a:tabLst>
                <a:tab pos="457200" algn="l"/>
              </a:tabLst>
              <a:defRPr/>
            </a:pPr>
            <a:endParaRPr kumimoji="0" lang="en-US" altLang="en-US" sz="2200" b="0" i="0" u="none" strike="noStrike" kern="1200" cap="none" spc="0" normalizeH="0" baseline="0" noProof="0" dirty="0">
              <a:ln>
                <a:noFill/>
              </a:ln>
              <a:solidFill>
                <a:srgbClr val="DFE3E5">
                  <a:lumMod val="25000"/>
                </a:srgbClr>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defRPr/>
            </a:pPr>
            <a:r>
              <a:rPr kumimoji="0" lang="en-US" altLang="en-US" sz="2800" b="1" i="0" u="none" strike="noStrike" kern="1200" cap="none" spc="0" normalizeH="0" baseline="0" noProof="0" dirty="0">
                <a:ln>
                  <a:noFill/>
                </a:ln>
                <a:solidFill>
                  <a:schemeClr val="accent1">
                    <a:lumMod val="75000"/>
                  </a:schemeClr>
                </a:solidFill>
                <a:effectLst/>
                <a:uLnTx/>
                <a:uFillTx/>
                <a:latin typeface="Calibri" panose="020F0502020204030204" pitchFamily="34" charset="0"/>
                <a:ea typeface="Times New Roman" panose="02020603050405020304" pitchFamily="18" charset="0"/>
                <a:cs typeface="Calibri" panose="020F0502020204030204" pitchFamily="34" charset="0"/>
              </a:rPr>
              <a:t>CARTONS</a:t>
            </a:r>
            <a:endParaRPr kumimoji="0" lang="en-US" altLang="en-US" sz="2800" b="0" i="0" u="none" strike="noStrike" kern="1200" cap="none" spc="0" normalizeH="0" baseline="0" noProof="0" dirty="0">
              <a:ln>
                <a:noFill/>
              </a:ln>
              <a:solidFill>
                <a:schemeClr val="accent1">
                  <a:lumMod val="75000"/>
                </a:schemeClr>
              </a:solidFill>
              <a:effectLst/>
              <a:uLnTx/>
              <a:uFillTx/>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Milk and juice cartons</a:t>
            </a: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Soup, broth, and wine cartons</a:t>
            </a: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Juice </a:t>
            </a: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boxes</a:t>
            </a:r>
            <a:endParaRPr kumimoji="0" lang="en-US" altLang="en-US" sz="2200" b="0" i="0" u="none" strike="noStrike" kern="1200" cap="none" spc="0" normalizeH="0" baseline="0" noProof="0" dirty="0">
              <a:ln>
                <a:noFill/>
              </a:ln>
              <a:solidFill>
                <a:srgbClr val="DFE3E5">
                  <a:lumMod val="25000"/>
                </a:srgbClr>
              </a:solidFill>
              <a:effectLst/>
              <a:uLnTx/>
              <a:uFillTx/>
              <a:latin typeface="Arial" panose="020B0604020202020204" pitchFamily="34" charset="0"/>
              <a:ea typeface="+mn-ea"/>
              <a:cs typeface="+mn-cs"/>
            </a:endParaRPr>
          </a:p>
        </p:txBody>
      </p:sp>
      <p:pic>
        <p:nvPicPr>
          <p:cNvPr id="2063" name="Picture 5">
            <a:extLst>
              <a:ext uri="{FF2B5EF4-FFF2-40B4-BE49-F238E27FC236}">
                <a16:creationId xmlns:a16="http://schemas.microsoft.com/office/drawing/2014/main" id="{C568C71D-1C84-4EAD-82F0-3D00F674BF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8557" y="4341628"/>
            <a:ext cx="1324453" cy="455720"/>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a:extLst>
              <a:ext uri="{FF2B5EF4-FFF2-40B4-BE49-F238E27FC236}">
                <a16:creationId xmlns:a16="http://schemas.microsoft.com/office/drawing/2014/main" id="{A82179B2-7FA4-4C1D-9D2D-DEF075CE6DCB}"/>
              </a:ext>
            </a:extLst>
          </p:cNvPr>
          <p:cNvSpPr/>
          <p:nvPr/>
        </p:nvSpPr>
        <p:spPr>
          <a:xfrm>
            <a:off x="1202579" y="1164719"/>
            <a:ext cx="6867071" cy="584775"/>
          </a:xfrm>
          <a:prstGeom prst="rect">
            <a:avLst/>
          </a:prstGeom>
        </p:spPr>
        <p:txBody>
          <a:bodyPr wrap="square">
            <a:spAutoFit/>
          </a:bodyPr>
          <a:lstStyle/>
          <a:p>
            <a:pPr lvl="0">
              <a:spcAft>
                <a:spcPts val="600"/>
              </a:spcAft>
              <a:defRPr/>
            </a:pPr>
            <a:r>
              <a:rPr lang="en-US" sz="3200" b="1" dirty="0">
                <a:solidFill>
                  <a:srgbClr val="DFE3E5">
                    <a:lumMod val="25000"/>
                  </a:srgbClr>
                </a:solidFill>
                <a:latin typeface="Calibri" panose="020F0502020204030204" pitchFamily="34" charset="0"/>
                <a:cs typeface="Calibri" panose="020F0502020204030204" pitchFamily="34" charset="0"/>
              </a:rPr>
              <a:t>Put these items in the recycling:</a:t>
            </a:r>
          </a:p>
        </p:txBody>
      </p:sp>
      <p:pic>
        <p:nvPicPr>
          <p:cNvPr id="26" name="Picture 25">
            <a:extLst>
              <a:ext uri="{FF2B5EF4-FFF2-40B4-BE49-F238E27FC236}">
                <a16:creationId xmlns:a16="http://schemas.microsoft.com/office/drawing/2014/main" id="{7083D819-2E47-4AF1-BBB4-2B46C7BF0AD5}"/>
              </a:ext>
            </a:extLst>
          </p:cNvPr>
          <p:cNvPicPr>
            <a:picLocks noChangeAspect="1"/>
          </p:cNvPicPr>
          <p:nvPr/>
        </p:nvPicPr>
        <p:blipFill>
          <a:blip r:embed="rId4"/>
          <a:stretch>
            <a:fillRect/>
          </a:stretch>
        </p:blipFill>
        <p:spPr>
          <a:xfrm>
            <a:off x="3238730" y="2933589"/>
            <a:ext cx="1786926" cy="1253655"/>
          </a:xfrm>
          <a:prstGeom prst="rect">
            <a:avLst/>
          </a:prstGeom>
        </p:spPr>
      </p:pic>
      <p:pic>
        <p:nvPicPr>
          <p:cNvPr id="29" name="Picture 28">
            <a:extLst>
              <a:ext uri="{FF2B5EF4-FFF2-40B4-BE49-F238E27FC236}">
                <a16:creationId xmlns:a16="http://schemas.microsoft.com/office/drawing/2014/main" id="{BA956933-7463-400C-A7F3-D4B007FBADE6}"/>
              </a:ext>
            </a:extLst>
          </p:cNvPr>
          <p:cNvPicPr>
            <a:picLocks noChangeAspect="1"/>
          </p:cNvPicPr>
          <p:nvPr/>
        </p:nvPicPr>
        <p:blipFill>
          <a:blip r:embed="rId5"/>
          <a:stretch>
            <a:fillRect/>
          </a:stretch>
        </p:blipFill>
        <p:spPr>
          <a:xfrm>
            <a:off x="10825976" y="1057388"/>
            <a:ext cx="847724" cy="894302"/>
          </a:xfrm>
          <a:prstGeom prst="rect">
            <a:avLst/>
          </a:prstGeom>
        </p:spPr>
      </p:pic>
      <p:pic>
        <p:nvPicPr>
          <p:cNvPr id="31" name="Picture 30">
            <a:extLst>
              <a:ext uri="{FF2B5EF4-FFF2-40B4-BE49-F238E27FC236}">
                <a16:creationId xmlns:a16="http://schemas.microsoft.com/office/drawing/2014/main" id="{09D2700E-43B2-4191-B34D-D685E6746FF3}"/>
              </a:ext>
            </a:extLst>
          </p:cNvPr>
          <p:cNvPicPr>
            <a:picLocks noChangeAspect="1"/>
          </p:cNvPicPr>
          <p:nvPr/>
        </p:nvPicPr>
        <p:blipFill>
          <a:blip r:embed="rId6"/>
          <a:stretch>
            <a:fillRect/>
          </a:stretch>
        </p:blipFill>
        <p:spPr>
          <a:xfrm>
            <a:off x="10825976" y="4473001"/>
            <a:ext cx="992815" cy="1505955"/>
          </a:xfrm>
          <a:prstGeom prst="rect">
            <a:avLst/>
          </a:prstGeom>
        </p:spPr>
      </p:pic>
      <p:pic>
        <p:nvPicPr>
          <p:cNvPr id="3" name="Picture 2">
            <a:extLst>
              <a:ext uri="{FF2B5EF4-FFF2-40B4-BE49-F238E27FC236}">
                <a16:creationId xmlns:a16="http://schemas.microsoft.com/office/drawing/2014/main" id="{DC572466-C520-4AA7-9D0F-B4041D359B24}"/>
              </a:ext>
            </a:extLst>
          </p:cNvPr>
          <p:cNvPicPr>
            <a:picLocks noChangeAspect="1"/>
          </p:cNvPicPr>
          <p:nvPr/>
        </p:nvPicPr>
        <p:blipFill>
          <a:blip r:embed="rId7"/>
          <a:stretch>
            <a:fillRect/>
          </a:stretch>
        </p:blipFill>
        <p:spPr>
          <a:xfrm>
            <a:off x="418773" y="1040351"/>
            <a:ext cx="720990" cy="645445"/>
          </a:xfrm>
          <a:prstGeom prst="rect">
            <a:avLst/>
          </a:prstGeom>
        </p:spPr>
      </p:pic>
      <p:pic>
        <p:nvPicPr>
          <p:cNvPr id="13" name="Picture 12" descr="A picture containing bottle, empty&#10;&#10;Description automatically generated">
            <a:extLst>
              <a:ext uri="{FF2B5EF4-FFF2-40B4-BE49-F238E27FC236}">
                <a16:creationId xmlns:a16="http://schemas.microsoft.com/office/drawing/2014/main" id="{82B54578-9D41-4C2D-AAE9-E2195569893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721506" y="2557510"/>
            <a:ext cx="938339" cy="1220396"/>
          </a:xfrm>
          <a:prstGeom prst="rect">
            <a:avLst/>
          </a:prstGeom>
        </p:spPr>
      </p:pic>
      <p:pic>
        <p:nvPicPr>
          <p:cNvPr id="14" name="Picture 13">
            <a:extLst>
              <a:ext uri="{FF2B5EF4-FFF2-40B4-BE49-F238E27FC236}">
                <a16:creationId xmlns:a16="http://schemas.microsoft.com/office/drawing/2014/main" id="{38B94637-19F4-4D2C-AC2A-03B26B1790FE}"/>
              </a:ext>
            </a:extLst>
          </p:cNvPr>
          <p:cNvPicPr/>
          <p:nvPr/>
        </p:nvPicPr>
        <p:blipFill>
          <a:blip r:embed="rId9">
            <a:extLst>
              <a:ext uri="{28A0092B-C50C-407E-A947-70E740481C1C}">
                <a14:useLocalDpi xmlns:a14="http://schemas.microsoft.com/office/drawing/2010/main" val="0"/>
              </a:ext>
            </a:extLst>
          </a:blip>
          <a:stretch>
            <a:fillRect/>
          </a:stretch>
        </p:blipFill>
        <p:spPr>
          <a:xfrm>
            <a:off x="3596550" y="4822312"/>
            <a:ext cx="1238507" cy="903446"/>
          </a:xfrm>
          <a:prstGeom prst="rect">
            <a:avLst/>
          </a:prstGeom>
        </p:spPr>
      </p:pic>
    </p:spTree>
    <p:extLst>
      <p:ext uri="{BB962C8B-B14F-4D97-AF65-F5344CB8AC3E}">
        <p14:creationId xmlns:p14="http://schemas.microsoft.com/office/powerpoint/2010/main" val="317051555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D0F3715D-9BEF-4973-A154-1DC975835F99}"/>
              </a:ext>
            </a:extLst>
          </p:cNvPr>
          <p:cNvSpPr>
            <a:spLocks noGrp="1"/>
          </p:cNvSpPr>
          <p:nvPr>
            <p:ph type="title"/>
          </p:nvPr>
        </p:nvSpPr>
        <p:spPr>
          <a:xfrm>
            <a:off x="0" y="12176"/>
            <a:ext cx="12192000" cy="1381176"/>
          </a:xfrm>
          <a:solidFill>
            <a:schemeClr val="tx1"/>
          </a:solidFill>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Recycle Right</a:t>
            </a:r>
          </a:p>
        </p:txBody>
      </p:sp>
      <p:sp>
        <p:nvSpPr>
          <p:cNvPr id="27" name="Rectangle 26">
            <a:extLst>
              <a:ext uri="{FF2B5EF4-FFF2-40B4-BE49-F238E27FC236}">
                <a16:creationId xmlns:a16="http://schemas.microsoft.com/office/drawing/2014/main" id="{A82179B2-7FA4-4C1D-9D2D-DEF075CE6DCB}"/>
              </a:ext>
            </a:extLst>
          </p:cNvPr>
          <p:cNvSpPr/>
          <p:nvPr/>
        </p:nvSpPr>
        <p:spPr>
          <a:xfrm>
            <a:off x="873884" y="1283334"/>
            <a:ext cx="10752937" cy="58477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3200" b="1" u="none" strike="noStrike" kern="1200" cap="none" spc="0" normalizeH="0" baseline="0" noProof="0" dirty="0">
                <a:ln>
                  <a:noFill/>
                </a:ln>
                <a:solidFill>
                  <a:srgbClr val="DFE3E5">
                    <a:lumMod val="25000"/>
                  </a:srgbClr>
                </a:solidFill>
                <a:effectLst/>
                <a:uLnTx/>
                <a:uFillTx/>
                <a:latin typeface="Calibri" panose="020F0502020204030204" pitchFamily="34" charset="0"/>
                <a:cs typeface="Calibri" panose="020F0502020204030204" pitchFamily="34" charset="0"/>
              </a:rPr>
              <a:t>Follow these rules to ensure recycling gets recycled right:</a:t>
            </a:r>
          </a:p>
        </p:txBody>
      </p:sp>
      <p:pic>
        <p:nvPicPr>
          <p:cNvPr id="9" name="Picture 8">
            <a:extLst>
              <a:ext uri="{FF2B5EF4-FFF2-40B4-BE49-F238E27FC236}">
                <a16:creationId xmlns:a16="http://schemas.microsoft.com/office/drawing/2014/main" id="{77C02DC5-B419-4736-BE9D-851459B0E5F7}"/>
              </a:ext>
            </a:extLst>
          </p:cNvPr>
          <p:cNvPicPr>
            <a:picLocks noChangeAspect="1"/>
          </p:cNvPicPr>
          <p:nvPr/>
        </p:nvPicPr>
        <p:blipFill>
          <a:blip r:embed="rId3"/>
          <a:stretch>
            <a:fillRect/>
          </a:stretch>
        </p:blipFill>
        <p:spPr>
          <a:xfrm>
            <a:off x="81239" y="1165344"/>
            <a:ext cx="720990" cy="645445"/>
          </a:xfrm>
          <a:prstGeom prst="rect">
            <a:avLst/>
          </a:prstGeom>
        </p:spPr>
      </p:pic>
      <p:sp>
        <p:nvSpPr>
          <p:cNvPr id="10" name="Title 1">
            <a:extLst>
              <a:ext uri="{FF2B5EF4-FFF2-40B4-BE49-F238E27FC236}">
                <a16:creationId xmlns:a16="http://schemas.microsoft.com/office/drawing/2014/main" id="{7FC55122-F2CC-4DE1-9A5B-9E4117F4D205}"/>
              </a:ext>
            </a:extLst>
          </p:cNvPr>
          <p:cNvSpPr txBox="1">
            <a:spLocks/>
          </p:cNvSpPr>
          <p:nvPr/>
        </p:nvSpPr>
        <p:spPr>
          <a:xfrm>
            <a:off x="441734" y="4908580"/>
            <a:ext cx="3961168" cy="1418679"/>
          </a:xfrm>
          <a:prstGeom prst="rect">
            <a:avLst/>
          </a:prstGeom>
          <a:solidFill>
            <a:schemeClr val="tx1"/>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1pPr>
            <a:lvl2pPr marR="0" lvl="1"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2pPr>
            <a:lvl3pPr marR="0" lvl="2"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3pPr>
            <a:lvl4pPr marR="0" lvl="3"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4pPr>
            <a:lvl5pPr marR="0" lvl="4"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5pPr>
            <a:lvl6pPr marR="0" lvl="5"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6pPr>
            <a:lvl7pPr marR="0" lvl="6"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7pPr>
            <a:lvl8pPr marR="0" lvl="7"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8pPr>
            <a:lvl9pPr marR="0" lvl="8"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9pPr>
          </a:lstStyle>
          <a:p>
            <a:pPr algn="ctr">
              <a:spcAft>
                <a:spcPts val="600"/>
              </a:spcAft>
            </a:pPr>
            <a:r>
              <a:rPr lang="en-US" sz="2800" dirty="0">
                <a:solidFill>
                  <a:schemeClr val="accent2"/>
                </a:solidFill>
                <a:latin typeface="Calibri" panose="020F0502020204030204" pitchFamily="34" charset="0"/>
                <a:cs typeface="Calibri" panose="020F0502020204030204" pitchFamily="34" charset="0"/>
              </a:rPr>
              <a:t>Empty &amp; Dry </a:t>
            </a:r>
          </a:p>
          <a:p>
            <a:pPr algn="ctr">
              <a:spcAft>
                <a:spcPts val="600"/>
              </a:spcAft>
            </a:pPr>
            <a:r>
              <a:rPr lang="en-US" sz="2800" dirty="0">
                <a:solidFill>
                  <a:schemeClr val="accent2"/>
                </a:solidFill>
                <a:latin typeface="Calibri" panose="020F0502020204030204" pitchFamily="34" charset="0"/>
                <a:cs typeface="Calibri" panose="020F0502020204030204" pitchFamily="34" charset="0"/>
              </a:rPr>
              <a:t>(No Food &amp; Liquids)</a:t>
            </a:r>
            <a:endParaRPr lang="en-US" sz="2400" dirty="0">
              <a:solidFill>
                <a:schemeClr val="accent2"/>
              </a:solidFill>
              <a:latin typeface="Calibri" panose="020F0502020204030204" pitchFamily="34" charset="0"/>
              <a:cs typeface="Calibri" panose="020F0502020204030204" pitchFamily="34" charset="0"/>
            </a:endParaRPr>
          </a:p>
        </p:txBody>
      </p:sp>
      <p:sp>
        <p:nvSpPr>
          <p:cNvPr id="11" name="Title 1">
            <a:extLst>
              <a:ext uri="{FF2B5EF4-FFF2-40B4-BE49-F238E27FC236}">
                <a16:creationId xmlns:a16="http://schemas.microsoft.com/office/drawing/2014/main" id="{22CEC816-12EA-4ECF-B340-4B3A1190CE7A}"/>
              </a:ext>
            </a:extLst>
          </p:cNvPr>
          <p:cNvSpPr txBox="1">
            <a:spLocks/>
          </p:cNvSpPr>
          <p:nvPr/>
        </p:nvSpPr>
        <p:spPr>
          <a:xfrm>
            <a:off x="4998568" y="4848099"/>
            <a:ext cx="3229256" cy="914399"/>
          </a:xfrm>
          <a:prstGeom prst="rect">
            <a:avLst/>
          </a:prstGeom>
          <a:solidFill>
            <a:schemeClr val="tx1"/>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1pPr>
            <a:lvl2pPr marR="0" lvl="1"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2pPr>
            <a:lvl3pPr marR="0" lvl="2"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3pPr>
            <a:lvl4pPr marR="0" lvl="3"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4pPr>
            <a:lvl5pPr marR="0" lvl="4"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5pPr>
            <a:lvl6pPr marR="0" lvl="5"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6pPr>
            <a:lvl7pPr marR="0" lvl="6"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7pPr>
            <a:lvl8pPr marR="0" lvl="7"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8pPr>
            <a:lvl9pPr marR="0" lvl="8"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9pPr>
          </a:lstStyle>
          <a:p>
            <a:pPr algn="ctr">
              <a:spcAft>
                <a:spcPts val="600"/>
              </a:spcAft>
            </a:pPr>
            <a:r>
              <a:rPr lang="en-US" sz="2800" dirty="0">
                <a:solidFill>
                  <a:schemeClr val="accent2"/>
                </a:solidFill>
                <a:latin typeface="Calibri" panose="020F0502020204030204" pitchFamily="34" charset="0"/>
                <a:cs typeface="Calibri" panose="020F0502020204030204" pitchFamily="34" charset="0"/>
              </a:rPr>
              <a:t>Caps &amp; Lids On</a:t>
            </a:r>
          </a:p>
        </p:txBody>
      </p:sp>
      <p:sp>
        <p:nvSpPr>
          <p:cNvPr id="12" name="Title 1">
            <a:extLst>
              <a:ext uri="{FF2B5EF4-FFF2-40B4-BE49-F238E27FC236}">
                <a16:creationId xmlns:a16="http://schemas.microsoft.com/office/drawing/2014/main" id="{00E1B098-79E5-4F62-94B7-230E82B22310}"/>
              </a:ext>
            </a:extLst>
          </p:cNvPr>
          <p:cNvSpPr txBox="1">
            <a:spLocks/>
          </p:cNvSpPr>
          <p:nvPr/>
        </p:nvSpPr>
        <p:spPr>
          <a:xfrm>
            <a:off x="9287512" y="4771521"/>
            <a:ext cx="2339310" cy="1055203"/>
          </a:xfrm>
          <a:prstGeom prst="rect">
            <a:avLst/>
          </a:prstGeom>
          <a:solidFill>
            <a:schemeClr val="tx1"/>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1pPr>
            <a:lvl2pPr marR="0" lvl="1"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2pPr>
            <a:lvl3pPr marR="0" lvl="2"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3pPr>
            <a:lvl4pPr marR="0" lvl="3"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4pPr>
            <a:lvl5pPr marR="0" lvl="4"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5pPr>
            <a:lvl6pPr marR="0" lvl="5"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6pPr>
            <a:lvl7pPr marR="0" lvl="6"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7pPr>
            <a:lvl8pPr marR="0" lvl="7"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8pPr>
            <a:lvl9pPr marR="0" lvl="8"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9pPr>
          </a:lstStyle>
          <a:p>
            <a:pPr algn="ctr">
              <a:spcAft>
                <a:spcPts val="600"/>
              </a:spcAft>
            </a:pPr>
            <a:r>
              <a:rPr lang="en-US" sz="2800" dirty="0">
                <a:solidFill>
                  <a:schemeClr val="accent2"/>
                </a:solidFill>
                <a:latin typeface="Calibri" panose="020F0502020204030204" pitchFamily="34" charset="0"/>
                <a:cs typeface="Calibri" panose="020F0502020204030204" pitchFamily="34" charset="0"/>
              </a:rPr>
              <a:t>Flatten Boxes</a:t>
            </a:r>
          </a:p>
        </p:txBody>
      </p:sp>
      <p:pic>
        <p:nvPicPr>
          <p:cNvPr id="13" name="Content Placeholder 6">
            <a:extLst>
              <a:ext uri="{FF2B5EF4-FFF2-40B4-BE49-F238E27FC236}">
                <a16:creationId xmlns:a16="http://schemas.microsoft.com/office/drawing/2014/main" id="{9936E19A-062F-444E-9FB7-65C9A91B3BA6}"/>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8802005" y="2953126"/>
            <a:ext cx="3310324" cy="1888036"/>
          </a:xfrm>
          <a:prstGeom prst="rect">
            <a:avLst/>
          </a:prstGeom>
        </p:spPr>
      </p:pic>
      <p:pic>
        <p:nvPicPr>
          <p:cNvPr id="14" name="Picture 13">
            <a:extLst>
              <a:ext uri="{FF2B5EF4-FFF2-40B4-BE49-F238E27FC236}">
                <a16:creationId xmlns:a16="http://schemas.microsoft.com/office/drawing/2014/main" id="{D3F022C0-9FBE-4747-9C6A-49023CA20385}"/>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6269881" y="2279527"/>
            <a:ext cx="2171700" cy="2214563"/>
          </a:xfrm>
          <a:prstGeom prst="rect">
            <a:avLst/>
          </a:prstGeom>
        </p:spPr>
      </p:pic>
      <p:pic>
        <p:nvPicPr>
          <p:cNvPr id="15" name="Picture 14" descr="A picture containing bottle, empty&#10;&#10;Description automatically generated">
            <a:extLst>
              <a:ext uri="{FF2B5EF4-FFF2-40B4-BE49-F238E27FC236}">
                <a16:creationId xmlns:a16="http://schemas.microsoft.com/office/drawing/2014/main" id="{E8463933-730E-4553-9FB2-FA4081081D08}"/>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5359344" y="2854642"/>
            <a:ext cx="1635611" cy="2127263"/>
          </a:xfrm>
          <a:prstGeom prst="rect">
            <a:avLst/>
          </a:prstGeom>
        </p:spPr>
      </p:pic>
      <p:pic>
        <p:nvPicPr>
          <p:cNvPr id="16" name="Picture 15">
            <a:extLst>
              <a:ext uri="{FF2B5EF4-FFF2-40B4-BE49-F238E27FC236}">
                <a16:creationId xmlns:a16="http://schemas.microsoft.com/office/drawing/2014/main" id="{841BF4B1-DF73-4717-8E30-6A61470169BB}"/>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rot="11454727">
            <a:off x="1203394" y="2720222"/>
            <a:ext cx="2051299" cy="2051299"/>
          </a:xfrm>
          <a:prstGeom prst="rect">
            <a:avLst/>
          </a:prstGeom>
        </p:spPr>
      </p:pic>
      <p:pic>
        <p:nvPicPr>
          <p:cNvPr id="19" name="Picture 18">
            <a:extLst>
              <a:ext uri="{FF2B5EF4-FFF2-40B4-BE49-F238E27FC236}">
                <a16:creationId xmlns:a16="http://schemas.microsoft.com/office/drawing/2014/main" id="{1CF17A13-C5D8-45DC-BC14-1E5C63F3D9AC}"/>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9568" b="95756" l="9877" r="89815">
                        <a14:foregroundMark x1="14506" y1="15818" x2="34105" y2="22299"/>
                        <a14:foregroundMark x1="34105" y1="22299" x2="54167" y2="45910"/>
                        <a14:foregroundMark x1="54167" y1="45910" x2="46914" y2="52315"/>
                        <a14:foregroundMark x1="46914" y1="52315" x2="45062" y2="53009"/>
                        <a14:foregroundMark x1="32562" y1="32253" x2="50617" y2="57639"/>
                        <a14:foregroundMark x1="50617" y1="57639" x2="50617" y2="57639"/>
                        <a14:foregroundMark x1="28241" y1="11497" x2="72685" y2="13966"/>
                        <a14:foregroundMark x1="52006" y1="38503" x2="85340" y2="33719"/>
                        <a14:foregroundMark x1="85340" y1="33719" x2="86883" y2="33256"/>
                        <a14:foregroundMark x1="58951" y1="41821" x2="78241" y2="40664"/>
                        <a14:foregroundMark x1="78241" y1="40664" x2="85494" y2="36343"/>
                        <a14:foregroundMark x1="33179" y1="36574" x2="36574" y2="52546"/>
                        <a14:foregroundMark x1="33796" y1="88426" x2="47377" y2="91512"/>
                        <a14:foregroundMark x1="47377" y1="91512" x2="62037" y2="91590"/>
                        <a14:foregroundMark x1="62037" y1="91590" x2="65123" y2="90895"/>
                        <a14:foregroundMark x1="45679" y1="95833" x2="56327" y2="93673"/>
                        <a14:foregroundMark x1="29630" y1="65046" x2="38735" y2="74691"/>
                        <a14:foregroundMark x1="38735" y1="74691" x2="38117" y2="80015"/>
                        <a14:foregroundMark x1="42438" y1="67361" x2="32562" y2="72377"/>
                        <a14:foregroundMark x1="32562" y1="72377" x2="28241" y2="76389"/>
                        <a14:foregroundMark x1="32562" y1="11188" x2="50772" y2="9568"/>
                        <a14:foregroundMark x1="50772" y1="9568" x2="65278" y2="12114"/>
                        <a14:foregroundMark x1="65278" y1="12114" x2="69444" y2="14506"/>
                      </a14:backgroundRemoval>
                    </a14:imgEffect>
                  </a14:imgLayer>
                </a14:imgProps>
              </a:ext>
              <a:ext uri="{28A0092B-C50C-407E-A947-70E740481C1C}">
                <a14:useLocalDpi xmlns:a14="http://schemas.microsoft.com/office/drawing/2010/main" val="0"/>
              </a:ext>
            </a:extLst>
          </a:blip>
          <a:stretch>
            <a:fillRect/>
          </a:stretch>
        </p:blipFill>
        <p:spPr>
          <a:xfrm>
            <a:off x="745606" y="2583163"/>
            <a:ext cx="833946" cy="1667892"/>
          </a:xfrm>
          <a:prstGeom prst="rect">
            <a:avLst/>
          </a:prstGeom>
        </p:spPr>
      </p:pic>
      <p:pic>
        <p:nvPicPr>
          <p:cNvPr id="17" name="Picture 16">
            <a:extLst>
              <a:ext uri="{FF2B5EF4-FFF2-40B4-BE49-F238E27FC236}">
                <a16:creationId xmlns:a16="http://schemas.microsoft.com/office/drawing/2014/main" id="{415E5020-498F-40B9-9209-539E55ED2854}"/>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130934" y="3366527"/>
            <a:ext cx="1229344" cy="1474635"/>
          </a:xfrm>
          <a:prstGeom prst="rect">
            <a:avLst/>
          </a:prstGeom>
        </p:spPr>
      </p:pic>
      <p:pic>
        <p:nvPicPr>
          <p:cNvPr id="20" name="Picture 19">
            <a:extLst>
              <a:ext uri="{FF2B5EF4-FFF2-40B4-BE49-F238E27FC236}">
                <a16:creationId xmlns:a16="http://schemas.microsoft.com/office/drawing/2014/main" id="{1E45199D-10C0-45E2-B66D-44155E386114}"/>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2766566" y="3077712"/>
            <a:ext cx="1540854" cy="1571265"/>
          </a:xfrm>
          <a:prstGeom prst="rect">
            <a:avLst/>
          </a:prstGeom>
        </p:spPr>
      </p:pic>
    </p:spTree>
    <p:extLst>
      <p:ext uri="{BB962C8B-B14F-4D97-AF65-F5344CB8AC3E}">
        <p14:creationId xmlns:p14="http://schemas.microsoft.com/office/powerpoint/2010/main" val="25060616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D0F3715D-9BEF-4973-A154-1DC975835F99}"/>
              </a:ext>
            </a:extLst>
          </p:cNvPr>
          <p:cNvSpPr>
            <a:spLocks noGrp="1"/>
          </p:cNvSpPr>
          <p:nvPr>
            <p:ph type="title"/>
          </p:nvPr>
        </p:nvSpPr>
        <p:spPr>
          <a:xfrm>
            <a:off x="395902" y="143737"/>
            <a:ext cx="12192000" cy="1381176"/>
          </a:xfrm>
          <a:solidFill>
            <a:schemeClr val="tx1"/>
          </a:solidFill>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Recycle Right</a:t>
            </a:r>
          </a:p>
        </p:txBody>
      </p:sp>
      <p:sp>
        <p:nvSpPr>
          <p:cNvPr id="27" name="Rectangle 26">
            <a:extLst>
              <a:ext uri="{FF2B5EF4-FFF2-40B4-BE49-F238E27FC236}">
                <a16:creationId xmlns:a16="http://schemas.microsoft.com/office/drawing/2014/main" id="{A82179B2-7FA4-4C1D-9D2D-DEF075CE6DCB}"/>
              </a:ext>
            </a:extLst>
          </p:cNvPr>
          <p:cNvSpPr/>
          <p:nvPr/>
        </p:nvSpPr>
        <p:spPr>
          <a:xfrm>
            <a:off x="395902" y="1117744"/>
            <a:ext cx="10752937" cy="584775"/>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3200" b="1" i="0" u="none" strike="noStrike" kern="1200" cap="none" spc="0" normalizeH="0" baseline="0" noProof="0" dirty="0">
                <a:ln>
                  <a:noFill/>
                </a:ln>
                <a:solidFill>
                  <a:srgbClr val="DFE3E5">
                    <a:lumMod val="10000"/>
                  </a:srgbClr>
                </a:solidFill>
                <a:effectLst/>
                <a:uLnTx/>
                <a:uFillTx/>
                <a:latin typeface="Calibri" panose="020F0502020204030204" pitchFamily="34" charset="0"/>
                <a:ea typeface="+mn-ea"/>
                <a:cs typeface="Calibri" panose="020F0502020204030204" pitchFamily="34" charset="0"/>
              </a:rPr>
              <a:t>Keep these </a:t>
            </a:r>
            <a:r>
              <a:rPr kumimoji="0" lang="en-US" sz="3200" b="1" i="0" u="none" strike="noStrike" kern="1200" cap="none" spc="0" normalizeH="0" baseline="0" noProof="0" dirty="0">
                <a:ln>
                  <a:noFill/>
                </a:ln>
                <a:solidFill>
                  <a:srgbClr val="C00000"/>
                </a:solidFill>
                <a:effectLst/>
                <a:uLnTx/>
                <a:uFillTx/>
                <a:latin typeface="Calibri" panose="020F0502020204030204" pitchFamily="34" charset="0"/>
                <a:ea typeface="+mn-ea"/>
                <a:cs typeface="Calibri" panose="020F0502020204030204" pitchFamily="34" charset="0"/>
              </a:rPr>
              <a:t>OUT</a:t>
            </a:r>
            <a:r>
              <a:rPr kumimoji="0" lang="en-US" sz="3200" b="1" i="0" u="none" strike="noStrike" kern="1200" cap="none" spc="0" normalizeH="0" baseline="0" noProof="0" dirty="0">
                <a:ln>
                  <a:noFill/>
                </a:ln>
                <a:solidFill>
                  <a:srgbClr val="1C6294">
                    <a:lumMod val="75000"/>
                  </a:srgbClr>
                </a:solidFill>
                <a:effectLst/>
                <a:uLnTx/>
                <a:uFillTx/>
                <a:latin typeface="Calibri" panose="020F0502020204030204" pitchFamily="34" charset="0"/>
                <a:ea typeface="+mn-ea"/>
                <a:cs typeface="Calibri" panose="020F0502020204030204" pitchFamily="34" charset="0"/>
              </a:rPr>
              <a:t> </a:t>
            </a:r>
            <a:r>
              <a:rPr kumimoji="0" lang="en-US" sz="3200" b="1" i="0" u="none" strike="noStrike" kern="1200" cap="none" spc="0" normalizeH="0" baseline="0" noProof="0" dirty="0">
                <a:ln>
                  <a:noFill/>
                </a:ln>
                <a:solidFill>
                  <a:schemeClr val="tx2">
                    <a:lumMod val="10000"/>
                  </a:schemeClr>
                </a:solidFill>
                <a:effectLst/>
                <a:uLnTx/>
                <a:uFillTx/>
                <a:latin typeface="Calibri" panose="020F0502020204030204" pitchFamily="34" charset="0"/>
                <a:ea typeface="+mn-ea"/>
                <a:cs typeface="Calibri" panose="020F0502020204030204" pitchFamily="34" charset="0"/>
              </a:rPr>
              <a:t>of the recycling:</a:t>
            </a:r>
          </a:p>
        </p:txBody>
      </p:sp>
      <p:sp>
        <p:nvSpPr>
          <p:cNvPr id="18" name="Rectangle 17">
            <a:extLst>
              <a:ext uri="{FF2B5EF4-FFF2-40B4-BE49-F238E27FC236}">
                <a16:creationId xmlns:a16="http://schemas.microsoft.com/office/drawing/2014/main" id="{42B202CF-C9CC-462B-9265-7B9995CB457C}"/>
              </a:ext>
            </a:extLst>
          </p:cNvPr>
          <p:cNvSpPr/>
          <p:nvPr/>
        </p:nvSpPr>
        <p:spPr>
          <a:xfrm>
            <a:off x="761566" y="1698936"/>
            <a:ext cx="5985441" cy="2554545"/>
          </a:xfrm>
          <a:prstGeom prst="rect">
            <a:avLst/>
          </a:prstGeom>
          <a:solidFill>
            <a:schemeClr val="tx1"/>
          </a:solidFill>
        </p:spPr>
        <p:txBody>
          <a:bodyPr wrap="square">
            <a:spAutoFit/>
          </a:bodyPr>
          <a:lstStyle/>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Ï"/>
              <a:tabLst/>
              <a:defRPr/>
            </a:pPr>
            <a:r>
              <a:rPr kumimoji="0" lang="en-US" sz="3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Batteries</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Ï"/>
              <a:tabLst/>
              <a:defRPr/>
            </a:pPr>
            <a:r>
              <a:rPr kumimoji="0" lang="en-US" sz="3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Food and liquids</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Ï"/>
              <a:tabLst/>
              <a:defRPr/>
            </a:pPr>
            <a:r>
              <a:rPr kumimoji="0" lang="en-US" sz="3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Paper plates, cups &amp; napkins</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Ï"/>
              <a:tabLst/>
              <a:defRPr/>
            </a:pPr>
            <a:r>
              <a:rPr kumimoji="0" lang="en-US" sz="3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Plastic bags &amp; plastic wrap/film</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Ï"/>
              <a:tabLst/>
              <a:defRPr/>
            </a:pPr>
            <a:r>
              <a:rPr kumimoji="0" lang="en-US" sz="3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Shredded paper </a:t>
            </a:r>
          </a:p>
        </p:txBody>
      </p:sp>
      <p:sp>
        <p:nvSpPr>
          <p:cNvPr id="21" name="TextBox 20">
            <a:extLst>
              <a:ext uri="{FF2B5EF4-FFF2-40B4-BE49-F238E27FC236}">
                <a16:creationId xmlns:a16="http://schemas.microsoft.com/office/drawing/2014/main" id="{3ADDA07B-F5E3-4619-90AE-29949228EACA}"/>
              </a:ext>
            </a:extLst>
          </p:cNvPr>
          <p:cNvSpPr txBox="1"/>
          <p:nvPr/>
        </p:nvSpPr>
        <p:spPr>
          <a:xfrm>
            <a:off x="7100021" y="1703344"/>
            <a:ext cx="5091979" cy="2062103"/>
          </a:xfrm>
          <a:prstGeom prst="rect">
            <a:avLst/>
          </a:prstGeom>
          <a:noFill/>
        </p:spPr>
        <p:txBody>
          <a:bodyPr wrap="square" rtlCol="0">
            <a:spAutoFit/>
          </a:bodyPr>
          <a:lstStyle/>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Ï"/>
              <a:tabLst/>
              <a:defRPr/>
            </a:pPr>
            <a:r>
              <a:rPr kumimoji="0" lang="en-US" sz="3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Styrofoam</a:t>
            </a:r>
            <a:endParaRPr kumimoji="0" lang="en-US" sz="3200" b="0" i="0" u="none" strike="noStrike" kern="1200" cap="none" spc="0" normalizeH="0" baseline="3000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endParaRP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Ï"/>
              <a:tabLst/>
              <a:defRPr/>
            </a:pPr>
            <a:r>
              <a:rPr kumimoji="0" lang="en-US" sz="3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Tanglers (chains, cords, hoses, string lights)</a:t>
            </a:r>
          </a:p>
          <a:p>
            <a:pPr marL="457200" marR="0" lvl="0" indent="-457200" algn="l" defTabSz="457200" rtl="0" eaLnBrk="1" fontAlgn="auto" latinLnBrk="0" hangingPunct="1">
              <a:lnSpc>
                <a:spcPct val="100000"/>
              </a:lnSpc>
              <a:spcBef>
                <a:spcPts val="0"/>
              </a:spcBef>
              <a:spcAft>
                <a:spcPts val="0"/>
              </a:spcAft>
              <a:buClr>
                <a:srgbClr val="C00000"/>
              </a:buClr>
              <a:buSzTx/>
              <a:buFont typeface="Wingdings 2" panose="05020102010507070707" pitchFamily="18" charset="2"/>
              <a:buChar char="Ï"/>
              <a:tabLst/>
              <a:defRPr/>
            </a:pPr>
            <a:r>
              <a:rPr kumimoji="0" lang="en-US" sz="3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Trash</a:t>
            </a:r>
          </a:p>
        </p:txBody>
      </p:sp>
      <p:pic>
        <p:nvPicPr>
          <p:cNvPr id="22" name="Picture 21">
            <a:extLst>
              <a:ext uri="{FF2B5EF4-FFF2-40B4-BE49-F238E27FC236}">
                <a16:creationId xmlns:a16="http://schemas.microsoft.com/office/drawing/2014/main" id="{FD288BB6-5B89-452F-97D8-3EC301224730}"/>
              </a:ext>
            </a:extLst>
          </p:cNvPr>
          <p:cNvPicPr>
            <a:picLocks noChangeAspect="1"/>
          </p:cNvPicPr>
          <p:nvPr/>
        </p:nvPicPr>
        <p:blipFill rotWithShape="1">
          <a:blip r:embed="rId3"/>
          <a:srcRect l="18260" r="11214"/>
          <a:stretch/>
        </p:blipFill>
        <p:spPr>
          <a:xfrm>
            <a:off x="2881793" y="4820320"/>
            <a:ext cx="6345334" cy="1732949"/>
          </a:xfrm>
          <a:prstGeom prst="rect">
            <a:avLst/>
          </a:prstGeom>
        </p:spPr>
      </p:pic>
    </p:spTree>
    <p:extLst>
      <p:ext uri="{BB962C8B-B14F-4D97-AF65-F5344CB8AC3E}">
        <p14:creationId xmlns:p14="http://schemas.microsoft.com/office/powerpoint/2010/main" val="12837344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410547" y="391886"/>
            <a:ext cx="12192000" cy="1402080"/>
          </a:xfrm>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Help Us Recycle Right</a:t>
            </a:r>
          </a:p>
        </p:txBody>
      </p:sp>
      <p:sp>
        <p:nvSpPr>
          <p:cNvPr id="17" name="Rectangle 16">
            <a:extLst>
              <a:ext uri="{FF2B5EF4-FFF2-40B4-BE49-F238E27FC236}">
                <a16:creationId xmlns:a16="http://schemas.microsoft.com/office/drawing/2014/main" id="{A60050C0-6C41-4BB2-8230-850344C3EE84}"/>
              </a:ext>
            </a:extLst>
          </p:cNvPr>
          <p:cNvSpPr/>
          <p:nvPr/>
        </p:nvSpPr>
        <p:spPr>
          <a:xfrm>
            <a:off x="410547" y="1617130"/>
            <a:ext cx="8304245" cy="5240870"/>
          </a:xfrm>
          <a:prstGeom prst="rect">
            <a:avLst/>
          </a:prstGeom>
        </p:spPr>
        <p:txBody>
          <a:bodyPr vert="horz" lIns="91440" tIns="45720" rIns="91440" bIns="45720" rtlCol="0">
            <a:noAutofit/>
          </a:bodyPr>
          <a:lstStyle/>
          <a:p>
            <a:pPr marL="0" marR="0" lvl="0" indent="0" algn="l" defTabSz="914400" rtl="0" eaLnBrk="1" fontAlgn="auto" latinLnBrk="0" hangingPunct="1">
              <a:lnSpc>
                <a:spcPct val="85000"/>
              </a:lnSpc>
              <a:spcBef>
                <a:spcPts val="0"/>
              </a:spcBef>
              <a:spcAft>
                <a:spcPts val="600"/>
              </a:spcAft>
              <a:buClrTx/>
              <a:buSzTx/>
              <a:buFontTx/>
              <a:buNone/>
              <a:tabLst/>
              <a:defRPr/>
            </a:pPr>
            <a:r>
              <a:rPr kumimoji="0" lang="en-US" sz="3200" b="1" i="0" u="none" strike="noStrike" kern="1200" cap="none" spc="0" normalizeH="0" baseline="0" noProof="0" dirty="0">
                <a:ln>
                  <a:noFill/>
                </a:ln>
                <a:solidFill>
                  <a:srgbClr val="1CADE4">
                    <a:lumMod val="75000"/>
                  </a:srgbClr>
                </a:solidFill>
                <a:effectLst/>
                <a:uLnTx/>
                <a:uFillTx/>
                <a:latin typeface="Calibri" panose="020F0502020204030204" pitchFamily="34" charset="0"/>
                <a:ea typeface="+mn-ea"/>
                <a:cs typeface="Calibri" panose="020F0502020204030204" pitchFamily="34" charset="0"/>
              </a:rPr>
              <a:t>Communicate.</a:t>
            </a:r>
            <a:endParaRPr kumimoji="0" lang="en-US" sz="32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endParaRPr>
          </a:p>
          <a:p>
            <a:pPr marL="0" marR="0" lvl="0" indent="0" algn="l" defTabSz="914400" rtl="0" eaLnBrk="1" fontAlgn="auto" latinLnBrk="0" hangingPunct="1">
              <a:lnSpc>
                <a:spcPct val="85000"/>
              </a:lnSpc>
              <a:spcBef>
                <a:spcPts val="600"/>
              </a:spcBef>
              <a:spcAft>
                <a:spcPts val="60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Notify </a:t>
            </a:r>
            <a:r>
              <a:rPr kumimoji="0" lang="en-US" sz="2800" b="1" i="0" u="none" strike="noStrike" kern="1200" cap="none" spc="0" normalizeH="0" baseline="0" noProof="0" dirty="0">
                <a:ln>
                  <a:noFill/>
                </a:ln>
                <a:solidFill>
                  <a:srgbClr val="000000"/>
                </a:solidFill>
                <a:effectLst/>
                <a:highlight>
                  <a:srgbClr val="FFFF00"/>
                </a:highlight>
                <a:uLnTx/>
                <a:uFillTx/>
                <a:latin typeface="Calibri" panose="020F0502020204030204" pitchFamily="34" charset="0"/>
                <a:ea typeface="+mn-ea"/>
                <a:cs typeface="Calibri" panose="020F0502020204030204" pitchFamily="34" charset="0"/>
              </a:rPr>
              <a:t>[owner/manager] </a:t>
            </a:r>
            <a:r>
              <a:rPr kumimoji="0" lang="en-US" sz="2800" b="1" i="0" u="none" strike="noStrike" kern="1200" cap="none" spc="0" normalizeH="0" baseline="0" noProof="0" dirty="0">
                <a:ln>
                  <a:noFill/>
                </a:ln>
                <a:solidFill>
                  <a:srgbClr val="000000"/>
                </a:solidFill>
                <a:effectLst/>
                <a:uLnTx/>
                <a:uFillTx/>
                <a:latin typeface="Calibri" panose="020F0502020204030204" pitchFamily="34" charset="0"/>
                <a:ea typeface="+mn-ea"/>
                <a:cs typeface="Calibri" panose="020F0502020204030204" pitchFamily="34" charset="0"/>
              </a:rPr>
              <a:t>immediately if:</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800" dirty="0">
                <a:solidFill>
                  <a:srgbClr val="DFE3E5">
                    <a:lumMod val="10000"/>
                  </a:srgbClr>
                </a:solidFill>
                <a:latin typeface="Calibri" panose="020F0502020204030204" pitchFamily="34" charset="0"/>
                <a:cs typeface="Calibri" panose="020F0502020204030204" pitchFamily="34" charset="0"/>
              </a:rPr>
              <a:t>Need m</a:t>
            </a:r>
            <a:r>
              <a:rPr kumimoji="0" lang="en-US" sz="2800" b="0" i="0" u="none" strike="noStrike" kern="1200" cap="none" spc="0" normalizeH="0" baseline="0" noProof="0" dirty="0">
                <a:ln>
                  <a:noFill/>
                </a:ln>
                <a:solidFill>
                  <a:srgbClr val="DFE3E5">
                    <a:lumMod val="10000"/>
                  </a:srgbClr>
                </a:solidFill>
                <a:effectLst/>
                <a:uLnTx/>
                <a:uFillTx/>
                <a:latin typeface="Calibri" panose="020F0502020204030204" pitchFamily="34" charset="0"/>
                <a:ea typeface="+mn-ea"/>
                <a:cs typeface="Calibri" panose="020F0502020204030204" pitchFamily="34" charset="0"/>
              </a:rPr>
              <a:t>ore recycling or trash containers</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DFE3E5">
                    <a:lumMod val="10000"/>
                  </a:srgbClr>
                </a:solidFill>
                <a:effectLst/>
                <a:uLnTx/>
                <a:uFillTx/>
                <a:latin typeface="Calibri" panose="020F0502020204030204" pitchFamily="34" charset="0"/>
                <a:ea typeface="+mn-ea"/>
                <a:cs typeface="Calibri" panose="020F0502020204030204" pitchFamily="34" charset="0"/>
              </a:rPr>
              <a:t>Containers labels are missing, damaged or don’t meet requirements</a:t>
            </a:r>
          </a:p>
          <a:p>
            <a:pPr marL="914400" marR="0" lvl="1"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sz="2800" dirty="0">
                <a:solidFill>
                  <a:srgbClr val="DFE3E5">
                    <a:lumMod val="10000"/>
                  </a:srgbClr>
                </a:solidFill>
                <a:latin typeface="Calibri" panose="020F0502020204030204" pitchFamily="34" charset="0"/>
                <a:cs typeface="Calibri" panose="020F0502020204030204" pitchFamily="34" charset="0"/>
              </a:rPr>
              <a:t>Any recycling issues</a:t>
            </a:r>
            <a:endParaRPr lang="en-US" sz="3200" dirty="0">
              <a:solidFill>
                <a:srgbClr val="DFE3E5">
                  <a:lumMod val="10000"/>
                </a:srgbClr>
              </a:solidFill>
              <a:latin typeface="Calibri" panose="020F0502020204030204" pitchFamily="34" charset="0"/>
              <a:cs typeface="Calibri" panose="020F0502020204030204" pitchFamily="34" charset="0"/>
            </a:endParaRPr>
          </a:p>
          <a:p>
            <a:pPr marR="0" lvl="1" algn="l" defTabSz="457200" rtl="0" eaLnBrk="1" fontAlgn="auto" latinLnBrk="0" hangingPunct="1">
              <a:lnSpc>
                <a:spcPct val="100000"/>
              </a:lnSpc>
              <a:spcBef>
                <a:spcPts val="1200"/>
              </a:spcBef>
              <a:spcAft>
                <a:spcPts val="0"/>
              </a:spcAft>
              <a:buClrTx/>
              <a:buSzTx/>
              <a:tabLst/>
              <a:defRPr/>
            </a:pPr>
            <a:r>
              <a:rPr kumimoji="0" lang="en-US" sz="2800" b="0" i="0" u="none" strike="noStrike" kern="1200" cap="none" spc="0" normalizeH="0" baseline="0" noProof="0" dirty="0">
                <a:ln>
                  <a:noFill/>
                </a:ln>
                <a:solidFill>
                  <a:srgbClr val="DFE3E5">
                    <a:lumMod val="10000"/>
                  </a:srgbClr>
                </a:solidFill>
                <a:effectLst/>
                <a:uLnTx/>
                <a:uFillTx/>
                <a:latin typeface="Calibri" panose="020F0502020204030204" pitchFamily="34" charset="0"/>
                <a:ea typeface="+mn-ea"/>
                <a:cs typeface="Calibri" panose="020F0502020204030204" pitchFamily="34" charset="0"/>
              </a:rPr>
              <a:t>Contact:</a:t>
            </a:r>
          </a:p>
          <a:p>
            <a:pPr marL="1371600" marR="0" lvl="2"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DFE3E5">
                    <a:lumMod val="10000"/>
                  </a:srgbClr>
                </a:solidFill>
                <a:effectLst/>
                <a:highlight>
                  <a:srgbClr val="FFFF00"/>
                </a:highlight>
                <a:uLnTx/>
                <a:uFillTx/>
                <a:latin typeface="Calibri" panose="020F0502020204030204" pitchFamily="34" charset="0"/>
                <a:ea typeface="+mn-ea"/>
                <a:cs typeface="Calibri" panose="020F0502020204030204" pitchFamily="34" charset="0"/>
              </a:rPr>
              <a:t>[name, title] </a:t>
            </a:r>
          </a:p>
          <a:p>
            <a:pPr marL="1371600" marR="0" lvl="2"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DFE3E5">
                    <a:lumMod val="10000"/>
                  </a:srgbClr>
                </a:solidFill>
                <a:effectLst/>
                <a:highlight>
                  <a:srgbClr val="FFFF00"/>
                </a:highlight>
                <a:uLnTx/>
                <a:uFillTx/>
                <a:latin typeface="Calibri" panose="020F0502020204030204" pitchFamily="34" charset="0"/>
                <a:ea typeface="+mn-ea"/>
                <a:cs typeface="Calibri" panose="020F0502020204030204" pitchFamily="34" charset="0"/>
              </a:rPr>
              <a:t>[email]</a:t>
            </a:r>
          </a:p>
          <a:p>
            <a:pPr marL="1371600" marR="0" lvl="2" indent="-457200" algn="l" defTabSz="4572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0" i="0" u="none" strike="noStrike" kern="1200" cap="none" spc="0" normalizeH="0" baseline="0" noProof="0" dirty="0">
                <a:ln>
                  <a:noFill/>
                </a:ln>
                <a:solidFill>
                  <a:srgbClr val="DFE3E5">
                    <a:lumMod val="10000"/>
                  </a:srgbClr>
                </a:solidFill>
                <a:effectLst/>
                <a:highlight>
                  <a:srgbClr val="FFFF00"/>
                </a:highlight>
                <a:uLnTx/>
                <a:uFillTx/>
                <a:latin typeface="Calibri" panose="020F0502020204030204" pitchFamily="34" charset="0"/>
                <a:ea typeface="+mn-ea"/>
                <a:cs typeface="Calibri" panose="020F0502020204030204" pitchFamily="34" charset="0"/>
              </a:rPr>
              <a:t>[phone number]</a:t>
            </a:r>
          </a:p>
          <a:p>
            <a:pPr marL="0" marR="0" lvl="0" indent="0" algn="l" defTabSz="914400" rtl="0" eaLnBrk="1" fontAlgn="auto" latinLnBrk="0" hangingPunct="1">
              <a:lnSpc>
                <a:spcPct val="85000"/>
              </a:lnSpc>
              <a:spcBef>
                <a:spcPts val="0"/>
              </a:spcBef>
              <a:spcAft>
                <a:spcPts val="600"/>
              </a:spcAft>
              <a:buClrTx/>
              <a:buSzPts val="1000"/>
              <a:buFontTx/>
              <a:buNone/>
              <a:tabLst>
                <a:tab pos="457200" algn="l"/>
              </a:tabLst>
              <a:defRPr/>
            </a:pPr>
            <a:endParaRPr kumimoji="0" lang="en-US" sz="1800" b="0" i="0" u="none" strike="noStrike" kern="1200" cap="none" spc="0" normalizeH="0" baseline="0" noProof="0" dirty="0">
              <a:ln>
                <a:noFill/>
              </a:ln>
              <a:solidFill>
                <a:srgbClr val="000000"/>
              </a:solidFill>
              <a:effectLst/>
              <a:uLnTx/>
              <a:uFillTx/>
              <a:latin typeface="Calibri Light" panose="020F0302020204030204"/>
              <a:ea typeface="+mn-ea"/>
              <a:cs typeface="+mn-cs"/>
            </a:endParaRPr>
          </a:p>
        </p:txBody>
      </p:sp>
      <p:pic>
        <p:nvPicPr>
          <p:cNvPr id="5" name="Picture 4">
            <a:extLst>
              <a:ext uri="{FF2B5EF4-FFF2-40B4-BE49-F238E27FC236}">
                <a16:creationId xmlns:a16="http://schemas.microsoft.com/office/drawing/2014/main" id="{B821F974-7760-4934-BB01-A929161D2D48}"/>
              </a:ext>
            </a:extLst>
          </p:cNvPr>
          <p:cNvPicPr>
            <a:picLocks noChangeAspect="1"/>
          </p:cNvPicPr>
          <p:nvPr/>
        </p:nvPicPr>
        <p:blipFill>
          <a:blip r:embed="rId3"/>
          <a:stretch>
            <a:fillRect/>
          </a:stretch>
        </p:blipFill>
        <p:spPr>
          <a:xfrm>
            <a:off x="8714792" y="2241968"/>
            <a:ext cx="2443792" cy="2374064"/>
          </a:xfrm>
          <a:prstGeom prst="rect">
            <a:avLst/>
          </a:prstGeom>
        </p:spPr>
      </p:pic>
    </p:spTree>
    <p:extLst>
      <p:ext uri="{BB962C8B-B14F-4D97-AF65-F5344CB8AC3E}">
        <p14:creationId xmlns:p14="http://schemas.microsoft.com/office/powerpoint/2010/main" val="1346916336"/>
      </p:ext>
    </p:extLst>
  </p:cSld>
  <p:clrMapOvr>
    <a:masterClrMapping/>
  </p:clrMapOvr>
</p:sld>
</file>

<file path=ppt/theme/theme1.xml><?xml version="1.0" encoding="utf-8"?>
<a:theme xmlns:a="http://schemas.openxmlformats.org/drawingml/2006/main" name="Metropolitan">
  <a:themeElements>
    <a:clrScheme name="Custom 13">
      <a:dk1>
        <a:srgbClr val="1C6294"/>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9FF7CA0D-8839-4012-B51C-B152F9BD65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Metropolitan</Template>
  <TotalTime>3417</TotalTime>
  <Words>1662</Words>
  <Application>Microsoft Office PowerPoint</Application>
  <PresentationFormat>Widescreen</PresentationFormat>
  <Paragraphs>183</Paragraphs>
  <Slides>10</Slides>
  <Notes>10</Notes>
  <HiddenSlides>0</HiddenSlides>
  <MMClips>0</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10</vt:i4>
      </vt:variant>
    </vt:vector>
  </HeadingPairs>
  <TitlesOfParts>
    <vt:vector size="17" baseType="lpstr">
      <vt:lpstr>Arial</vt:lpstr>
      <vt:lpstr>Calibri</vt:lpstr>
      <vt:lpstr>Calibri Light</vt:lpstr>
      <vt:lpstr>Montserrat</vt:lpstr>
      <vt:lpstr>Wingdings</vt:lpstr>
      <vt:lpstr>Wingdings 2</vt:lpstr>
      <vt:lpstr>Metropolitan</vt:lpstr>
      <vt:lpstr> Recycle Right</vt:lpstr>
      <vt:lpstr>Responsibilities when emptying containers</vt:lpstr>
      <vt:lpstr>Help Us Recycle Right</vt:lpstr>
      <vt:lpstr>Help Us Recycle Right</vt:lpstr>
      <vt:lpstr>Help Us Recycle Right</vt:lpstr>
      <vt:lpstr>Recycle Right</vt:lpstr>
      <vt:lpstr>Recycle Right</vt:lpstr>
      <vt:lpstr>Recycle Right</vt:lpstr>
      <vt:lpstr>Help Us Recycle Right</vt:lpstr>
      <vt:lpstr>Recycling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Recycling  at Work</dc:title>
  <dc:creator>Burman, Renee</dc:creator>
  <cp:lastModifiedBy>Burman, Renee</cp:lastModifiedBy>
  <cp:revision>241</cp:revision>
  <dcterms:created xsi:type="dcterms:W3CDTF">2020-07-07T21:45:34Z</dcterms:created>
  <dcterms:modified xsi:type="dcterms:W3CDTF">2022-12-27T19:19:43Z</dcterms:modified>
</cp:coreProperties>
</file>